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2"/>
  </p:notesMasterIdLst>
  <p:handoutMasterIdLst>
    <p:handoutMasterId r:id="rId73"/>
  </p:handoutMasterIdLst>
  <p:sldIdLst>
    <p:sldId id="601" r:id="rId5"/>
    <p:sldId id="258" r:id="rId6"/>
    <p:sldId id="541" r:id="rId7"/>
    <p:sldId id="542" r:id="rId8"/>
    <p:sldId id="543" r:id="rId9"/>
    <p:sldId id="544" r:id="rId10"/>
    <p:sldId id="460" r:id="rId11"/>
    <p:sldId id="602" r:id="rId12"/>
    <p:sldId id="603" r:id="rId13"/>
    <p:sldId id="604" r:id="rId14"/>
    <p:sldId id="605" r:id="rId15"/>
    <p:sldId id="606" r:id="rId16"/>
    <p:sldId id="607" r:id="rId17"/>
    <p:sldId id="608" r:id="rId18"/>
    <p:sldId id="609" r:id="rId19"/>
    <p:sldId id="610" r:id="rId20"/>
    <p:sldId id="611" r:id="rId21"/>
    <p:sldId id="612" r:id="rId22"/>
    <p:sldId id="613" r:id="rId23"/>
    <p:sldId id="614" r:id="rId24"/>
    <p:sldId id="615" r:id="rId25"/>
    <p:sldId id="617" r:id="rId26"/>
    <p:sldId id="616" r:id="rId27"/>
    <p:sldId id="618" r:id="rId28"/>
    <p:sldId id="619" r:id="rId29"/>
    <p:sldId id="620" r:id="rId30"/>
    <p:sldId id="621" r:id="rId31"/>
    <p:sldId id="622" r:id="rId32"/>
    <p:sldId id="623" r:id="rId33"/>
    <p:sldId id="624" r:id="rId34"/>
    <p:sldId id="625" r:id="rId35"/>
    <p:sldId id="626" r:id="rId36"/>
    <p:sldId id="627" r:id="rId37"/>
    <p:sldId id="628" r:id="rId38"/>
    <p:sldId id="629" r:id="rId39"/>
    <p:sldId id="630" r:id="rId40"/>
    <p:sldId id="632" r:id="rId41"/>
    <p:sldId id="633" r:id="rId42"/>
    <p:sldId id="634" r:id="rId43"/>
    <p:sldId id="635" r:id="rId44"/>
    <p:sldId id="636" r:id="rId45"/>
    <p:sldId id="637" r:id="rId46"/>
    <p:sldId id="638" r:id="rId47"/>
    <p:sldId id="639" r:id="rId48"/>
    <p:sldId id="640" r:id="rId49"/>
    <p:sldId id="641" r:id="rId50"/>
    <p:sldId id="643" r:id="rId51"/>
    <p:sldId id="642" r:id="rId52"/>
    <p:sldId id="644" r:id="rId53"/>
    <p:sldId id="645" r:id="rId54"/>
    <p:sldId id="646" r:id="rId55"/>
    <p:sldId id="647" r:id="rId56"/>
    <p:sldId id="648" r:id="rId57"/>
    <p:sldId id="649" r:id="rId58"/>
    <p:sldId id="650" r:id="rId59"/>
    <p:sldId id="651" r:id="rId60"/>
    <p:sldId id="652" r:id="rId61"/>
    <p:sldId id="653" r:id="rId62"/>
    <p:sldId id="654" r:id="rId63"/>
    <p:sldId id="655" r:id="rId64"/>
    <p:sldId id="656" r:id="rId65"/>
    <p:sldId id="631" r:id="rId66"/>
    <p:sldId id="658" r:id="rId67"/>
    <p:sldId id="657" r:id="rId68"/>
    <p:sldId id="659" r:id="rId69"/>
    <p:sldId id="660" r:id="rId70"/>
    <p:sldId id="661" r:id="rId71"/>
  </p:sldIdLst>
  <p:sldSz cx="9144000" cy="6858000" type="screen4x3"/>
  <p:notesSz cx="9928225" cy="6797675"/>
  <p:custDataLst>
    <p:tags r:id="rId7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PC" initials="H" lastIdx="3" clrIdx="0">
    <p:extLst>
      <p:ext uri="{19B8F6BF-5375-455C-9EA6-DF929625EA0E}">
        <p15:presenceInfo xmlns:p15="http://schemas.microsoft.com/office/powerpoint/2012/main" userId="HP-PC" providerId="None"/>
      </p:ext>
    </p:extLst>
  </p:cmAuthor>
  <p:cmAuthor id="2" name="Stephen Rafferty" initials="SR" lastIdx="1" clrIdx="1">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F5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4646" autoAdjust="0"/>
  </p:normalViewPr>
  <p:slideViewPr>
    <p:cSldViewPr>
      <p:cViewPr varScale="1">
        <p:scale>
          <a:sx n="56" d="100"/>
          <a:sy n="56" d="100"/>
        </p:scale>
        <p:origin x="72" y="56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6-04-18T19:41:04.314" idx="1">
    <p:pos x="5592" y="2637"/>
    <p:text>Anatomy of 2,000 Compromised Web Servers in 2000</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21/01/2017</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1/21/2017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724662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750114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303264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471029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4022210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92462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408359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063909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908030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938601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252056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645034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5830124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235841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marL="342900" indent="-342900">
              <a:buClr>
                <a:srgbClr val="00B050"/>
              </a:buClr>
              <a:buFont typeface="Wingdings 3" panose="05040102010807070707" pitchFamily="18" charset="2"/>
              <a:buChar char=""/>
            </a:pPr>
            <a:r>
              <a:rPr lang="en-US" sz="1200" dirty="0" smtClean="0">
                <a:latin typeface="Arial" panose="020B0604020202020204" pitchFamily="34" charset="0"/>
                <a:cs typeface="Arial" panose="020B0604020202020204" pitchFamily="34" charset="0"/>
              </a:rPr>
              <a:t>Suppose you were asked to set up and </a:t>
            </a:r>
            <a:br>
              <a:rPr lang="en-US" sz="1200" dirty="0" smtClean="0">
                <a:latin typeface="Arial" panose="020B0604020202020204" pitchFamily="34" charset="0"/>
                <a:cs typeface="Arial" panose="020B0604020202020204" pitchFamily="34" charset="0"/>
              </a:rPr>
            </a:br>
            <a:r>
              <a:rPr lang="en-US" sz="1200" dirty="0" smtClean="0">
                <a:latin typeface="Arial" panose="020B0604020202020204" pitchFamily="34" charset="0"/>
                <a:cs typeface="Arial" panose="020B0604020202020204" pitchFamily="34" charset="0"/>
              </a:rPr>
              <a:t>configure a small network of 10 computers. </a:t>
            </a:r>
            <a:br>
              <a:rPr lang="en-US" sz="1200" dirty="0" smtClean="0">
                <a:latin typeface="Arial" panose="020B0604020202020204" pitchFamily="34" charset="0"/>
                <a:cs typeface="Arial" panose="020B0604020202020204" pitchFamily="34" charset="0"/>
              </a:rPr>
            </a:br>
            <a:r>
              <a:rPr lang="en-US" sz="1200" dirty="0" smtClean="0">
                <a:latin typeface="Arial" panose="020B0604020202020204" pitchFamily="34" charset="0"/>
                <a:cs typeface="Arial" panose="020B0604020202020204" pitchFamily="34" charset="0"/>
              </a:rPr>
              <a:t>You would need to consider the following points:</a:t>
            </a:r>
          </a:p>
          <a:p>
            <a:pPr marL="342900" indent="-342900">
              <a:buClr>
                <a:srgbClr val="00B050"/>
              </a:buClr>
              <a:buFont typeface="Wingdings 3" panose="05040102010807070707" pitchFamily="18" charset="2"/>
              <a:buChar char=""/>
            </a:pPr>
            <a:r>
              <a:rPr lang="en-US" sz="1200" dirty="0" smtClean="0">
                <a:latin typeface="Arial" panose="020B0604020202020204" pitchFamily="34" charset="0"/>
                <a:cs typeface="Arial" panose="020B0604020202020204" pitchFamily="34" charset="0"/>
              </a:rPr>
              <a:t>Apart from all the hardware and software, </a:t>
            </a:r>
            <a:br>
              <a:rPr lang="en-US" sz="1200" dirty="0" smtClean="0">
                <a:latin typeface="Arial" panose="020B0604020202020204" pitchFamily="34" charset="0"/>
                <a:cs typeface="Arial" panose="020B0604020202020204" pitchFamily="34" charset="0"/>
              </a:rPr>
            </a:br>
            <a:r>
              <a:rPr lang="en-US" sz="1200" dirty="0" smtClean="0">
                <a:latin typeface="Arial" panose="020B0604020202020204" pitchFamily="34" charset="0"/>
                <a:cs typeface="Arial" panose="020B0604020202020204" pitchFamily="34" charset="0"/>
              </a:rPr>
              <a:t>you would also have to think about </a:t>
            </a: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60123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58939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056003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13647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562801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2043674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397479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824501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0555688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814148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5957646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3055208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9224086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7642839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3369586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1791224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217656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500088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2888640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183498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7503487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5263063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1336395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223897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5208689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1444838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1995083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104927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2625972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9225393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0610481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8764992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1758905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0482094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7653754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3264563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5748904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5088466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7478999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380076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732813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9264574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4823716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4089385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4291818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386088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4999603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5165778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4190656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45418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7757454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4.xm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slide" Target="../slides/slide62.xml"/><Relationship Id="rId5" Type="http://schemas.openxmlformats.org/officeDocument/2006/relationships/slide" Target="../slides/slide7.xml"/><Relationship Id="rId4" Type="http://schemas.openxmlformats.org/officeDocument/2006/relationships/slide" Target="../slides/slide3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pic>
        <p:nvPicPr>
          <p:cNvPr id="22" name="Picture 21" descr="111004 logo tbs rehab slogan and  hi def.jpg"/>
          <p:cNvPicPr/>
          <p:nvPr userDrawn="1"/>
        </p:nvPicPr>
        <p:blipFill>
          <a:blip r:embed="rId2"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2" name="Round Same Side Corner Rectangle 11">
            <a:hlinkClick r:id="rId3" action="ppaction://hlinksldjump"/>
          </p:cNvPr>
          <p:cNvSpPr/>
          <p:nvPr userDrawn="1"/>
        </p:nvSpPr>
        <p:spPr>
          <a:xfrm>
            <a:off x="2844874" y="692696"/>
            <a:ext cx="71901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4.1</a:t>
            </a:r>
            <a:endParaRPr lang="en-GB" sz="1400" b="1" dirty="0">
              <a:latin typeface="Arial" panose="020B0604020202020204" pitchFamily="34" charset="0"/>
              <a:cs typeface="Arial" panose="020B0604020202020204" pitchFamily="34" charset="0"/>
            </a:endParaRPr>
          </a:p>
        </p:txBody>
      </p:sp>
      <p:sp>
        <p:nvSpPr>
          <p:cNvPr id="13" name="Round Same Side Corner Rectangle 12">
            <a:hlinkClick r:id="rId4" action="ppaction://hlinksldjump"/>
          </p:cNvPr>
          <p:cNvSpPr/>
          <p:nvPr userDrawn="1"/>
        </p:nvSpPr>
        <p:spPr>
          <a:xfrm>
            <a:off x="3634821" y="692696"/>
            <a:ext cx="72115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4.2</a:t>
            </a:r>
            <a:endParaRPr lang="en-GB" sz="1400" b="1" dirty="0">
              <a:latin typeface="Arial" panose="020B0604020202020204" pitchFamily="34" charset="0"/>
              <a:cs typeface="Arial" panose="020B0604020202020204" pitchFamily="34" charset="0"/>
            </a:endParaRPr>
          </a:p>
        </p:txBody>
      </p:sp>
      <p:sp>
        <p:nvSpPr>
          <p:cNvPr id="17" name="Round Same Side Corner Rectangle 16">
            <a:hlinkClick r:id="rId5" action="ppaction://hlinksldjump"/>
          </p:cNvPr>
          <p:cNvSpPr/>
          <p:nvPr userDrawn="1"/>
        </p:nvSpPr>
        <p:spPr>
          <a:xfrm>
            <a:off x="1649202" y="692696"/>
            <a:ext cx="112473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Glossary</a:t>
            </a:r>
            <a:endParaRPr lang="en-GB" sz="1400" b="1" dirty="0">
              <a:latin typeface="Arial" panose="020B0604020202020204" pitchFamily="34" charset="0"/>
              <a:cs typeface="Arial" panose="020B0604020202020204" pitchFamily="34" charset="0"/>
            </a:endParaRPr>
          </a:p>
        </p:txBody>
      </p:sp>
      <p:sp>
        <p:nvSpPr>
          <p:cNvPr id="19" name="Round Same Side Corner Rectangle 18">
            <a:hlinkClick r:id="rId6" action="ppaction://hlinksldjump"/>
          </p:cNvPr>
          <p:cNvSpPr/>
          <p:nvPr userDrawn="1"/>
        </p:nvSpPr>
        <p:spPr>
          <a:xfrm>
            <a:off x="4429055" y="692696"/>
            <a:ext cx="15121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Exam Question</a:t>
            </a:r>
            <a:endParaRPr lang="en-GB" sz="1400" b="1" dirty="0">
              <a:latin typeface="Arial" panose="020B0604020202020204" pitchFamily="34" charset="0"/>
              <a:cs typeface="Arial" panose="020B0604020202020204" pitchFamily="34" charset="0"/>
            </a:endParaRPr>
          </a:p>
        </p:txBody>
      </p:sp>
      <p:sp>
        <p:nvSpPr>
          <p:cNvPr id="20" name="Round Same Side Corner Rectangle 19">
            <a:hlinkClick r:id="rId7" action="ppaction://hlinksldjump"/>
          </p:cNvPr>
          <p:cNvSpPr/>
          <p:nvPr userDrawn="1"/>
        </p:nvSpPr>
        <p:spPr>
          <a:xfrm>
            <a:off x="251519" y="692696"/>
            <a:ext cx="1326750" cy="357190"/>
          </a:xfrm>
          <a:prstGeom prst="round2SameRect">
            <a:avLst/>
          </a:prstGeom>
          <a:gradFill>
            <a:gsLst>
              <a:gs pos="0">
                <a:srgbClr val="002060"/>
              </a:gs>
              <a:gs pos="50000">
                <a:schemeClr val="tx2">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Mark Scheme</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282" y="1070373"/>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10.gif"/></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Layout" Target="../slideLayouts/slideLayout3.xml"/><Relationship Id="rId7" Type="http://schemas.openxmlformats.org/officeDocument/2006/relationships/image" Target="../media/image1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Layout" Target="../slideLayouts/slideLayout3.xml"/><Relationship Id="rId7" Type="http://schemas.openxmlformats.org/officeDocument/2006/relationships/image" Target="../media/image1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2.mp4"/><Relationship Id="rId7" Type="http://schemas.openxmlformats.org/officeDocument/2006/relationships/image" Target="../media/image1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5.xml"/><Relationship Id="rId5" Type="http://schemas.openxmlformats.org/officeDocument/2006/relationships/slideLayout" Target="../slideLayouts/slideLayout3.xml"/><Relationship Id="rId4" Type="http://schemas.openxmlformats.org/officeDocument/2006/relationships/video" Target="../media/media2.mp4"/><Relationship Id="rId9" Type="http://schemas.openxmlformats.org/officeDocument/2006/relationships/image" Target="../media/image19.gi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1.gif"/><Relationship Id="rId5" Type="http://schemas.openxmlformats.org/officeDocument/2006/relationships/image" Target="../media/image20.JP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comments" Target="../comments/comment1.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8" Type="http://schemas.openxmlformats.org/officeDocument/2006/relationships/hyperlink" Target="Chapter%2004/How%20Does%20WiFi%20Work-.mp4" TargetMode="External"/><Relationship Id="rId3" Type="http://schemas.openxmlformats.org/officeDocument/2006/relationships/slideLayout" Target="../slideLayouts/slideLayout3.xml"/><Relationship Id="rId7" Type="http://schemas.openxmlformats.org/officeDocument/2006/relationships/image" Target="../media/image28.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CiDA%20-%20Unit%2002%20-%20LO1%20-%20Getting%20Organised.pptx" TargetMode="External"/></Relationships>
</file>

<file path=ppt/slides/_rels/slide20.xml.rels><?xml version="1.0" encoding="UTF-8" standalone="yes"?>
<Relationships xmlns="http://schemas.openxmlformats.org/package/2006/relationships"><Relationship Id="rId8" Type="http://schemas.openxmlformats.org/officeDocument/2006/relationships/hyperlink" Target="Chapter%2004/Understanding%20Bluetooth.mp4" TargetMode="External"/><Relationship Id="rId3" Type="http://schemas.openxmlformats.org/officeDocument/2006/relationships/slideLayout" Target="../slideLayouts/slideLayout3.xml"/><Relationship Id="rId7" Type="http://schemas.openxmlformats.org/officeDocument/2006/relationships/image" Target="../media/image31.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gif"/></Relationships>
</file>

<file path=ppt/slides/_rels/slide2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g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8.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37.png"/><Relationship Id="rId5" Type="http://schemas.openxmlformats.org/officeDocument/2006/relationships/image" Target="../media/image36.gif"/><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hyperlink" Target="Chapter%2004/How%20wireless%20networking%20works%20and%20what%20you'll%20need..mp4" TargetMode="External"/><Relationship Id="rId3" Type="http://schemas.openxmlformats.org/officeDocument/2006/relationships/slideLayout" Target="../slideLayouts/slideLayout3.xml"/><Relationship Id="rId7" Type="http://schemas.openxmlformats.org/officeDocument/2006/relationships/image" Target="../media/image38.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37.png"/><Relationship Id="rId5" Type="http://schemas.openxmlformats.org/officeDocument/2006/relationships/image" Target="../media/image36.gif"/><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44.jpe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49.gif"/><Relationship Id="rId4" Type="http://schemas.openxmlformats.org/officeDocument/2006/relationships/image" Target="../media/image48.jpeg"/></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gif"/><Relationship Id="rId4" Type="http://schemas.openxmlformats.org/officeDocument/2006/relationships/image" Target="../media/image48.jpeg"/></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gif"/><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image" Target="../media/image55.gif"/><Relationship Id="rId4" Type="http://schemas.openxmlformats.org/officeDocument/2006/relationships/image" Target="../media/image54.jpeg"/></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8.xml"/><Relationship Id="rId1" Type="http://schemas.openxmlformats.org/officeDocument/2006/relationships/slideLayout" Target="../slideLayouts/slideLayout3.xml"/><Relationship Id="rId5" Type="http://schemas.openxmlformats.org/officeDocument/2006/relationships/image" Target="../media/image55.gif"/><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64.jpeg"/></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64.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hyperlink" Target="1.5%20-%20Tasks/1.5%20-%20End%20of%20Unit%20-%20Paper%202%20-%20Exam.docx" TargetMode="External"/><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8.gif"/><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260648"/>
            <a:ext cx="8496944" cy="219566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pic>
        <p:nvPicPr>
          <p:cNvPr id="9" name="Picture 8" descr="111004 logo tbs rehab slogan and  hi def.jpg"/>
          <p:cNvPicPr/>
          <p:nvPr/>
        </p:nvPicPr>
        <p:blipFill>
          <a:blip r:embed="rId3" cstate="screen">
            <a:extLst>
              <a:ext uri="{28A0092B-C50C-407E-A947-70E740481C1C}">
                <a14:useLocalDpi xmlns:a14="http://schemas.microsoft.com/office/drawing/2010/main"/>
              </a:ext>
            </a:extLst>
          </a:blip>
          <a:stretch>
            <a:fillRect/>
          </a:stretch>
        </p:blipFill>
        <p:spPr>
          <a:xfrm>
            <a:off x="395536" y="548680"/>
            <a:ext cx="2507456" cy="1815872"/>
          </a:xfrm>
          <a:prstGeom prst="rect">
            <a:avLst/>
          </a:prstGeom>
        </p:spPr>
      </p:pic>
      <p:sp>
        <p:nvSpPr>
          <p:cNvPr id="3" name="Subtitle 2"/>
          <p:cNvSpPr>
            <a:spLocks noGrp="1"/>
          </p:cNvSpPr>
          <p:nvPr>
            <p:ph type="subTitle" idx="1"/>
          </p:nvPr>
        </p:nvSpPr>
        <p:spPr>
          <a:xfrm>
            <a:off x="395536" y="530120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 – Networks and the </a:t>
            </a:r>
            <a:b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Effects of Using Them</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TextBox 7"/>
          <p:cNvSpPr txBox="1"/>
          <p:nvPr/>
        </p:nvSpPr>
        <p:spPr>
          <a:xfrm>
            <a:off x="1475656" y="332656"/>
            <a:ext cx="7128792" cy="2123658"/>
          </a:xfrm>
          <a:prstGeom prst="rect">
            <a:avLst/>
          </a:prstGeom>
          <a:noFill/>
        </p:spPr>
        <p:txBody>
          <a:bodyPr wrap="square" rtlCol="0">
            <a:spAutoFit/>
          </a:bodyPr>
          <a:lstStyle/>
          <a:p>
            <a:pPr algn="r"/>
            <a:r>
              <a:rPr lang="en-GB" sz="2800" b="1" dirty="0" smtClean="0">
                <a:solidFill>
                  <a:schemeClr val="tx1">
                    <a:lumMod val="50000"/>
                    <a:lumOff val="50000"/>
                  </a:schemeClr>
                </a:solidFill>
              </a:rPr>
              <a:t>INFORMATION AND COMMUNICATION TECHNOLOGY– </a:t>
            </a:r>
            <a:r>
              <a:rPr lang="en-GB" sz="2800" b="1" dirty="0" err="1" smtClean="0">
                <a:solidFill>
                  <a:schemeClr val="tx1">
                    <a:lumMod val="50000"/>
                    <a:lumOff val="50000"/>
                  </a:schemeClr>
                </a:solidFill>
              </a:rPr>
              <a:t>iGCSE</a:t>
            </a:r>
            <a:r>
              <a:rPr lang="en-GB" sz="2800" b="1" dirty="0" smtClean="0">
                <a:solidFill>
                  <a:schemeClr val="tx1">
                    <a:lumMod val="50000"/>
                    <a:lumOff val="50000"/>
                  </a:schemeClr>
                </a:solidFill>
              </a:rPr>
              <a:t> </a:t>
            </a:r>
            <a:endParaRPr lang="en-GB" sz="2800" b="1" dirty="0">
              <a:solidFill>
                <a:schemeClr val="tx1">
                  <a:lumMod val="50000"/>
                  <a:lumOff val="50000"/>
                </a:schemeClr>
              </a:solidFill>
            </a:endParaRPr>
          </a:p>
          <a:p>
            <a:pPr algn="r"/>
            <a:r>
              <a:rPr lang="en-GB" sz="3600" b="1" dirty="0" smtClean="0">
                <a:solidFill>
                  <a:schemeClr val="tx1">
                    <a:lumMod val="50000"/>
                    <a:lumOff val="50000"/>
                  </a:schemeClr>
                </a:solidFill>
              </a:rPr>
              <a:t>2016</a:t>
            </a:r>
            <a:endParaRPr lang="en-GB" sz="4000" b="1" dirty="0" smtClean="0">
              <a:solidFill>
                <a:schemeClr val="tx1">
                  <a:lumMod val="50000"/>
                  <a:lumOff val="50000"/>
                </a:schemeClr>
              </a:solidFill>
            </a:endParaRPr>
          </a:p>
          <a:p>
            <a:pPr algn="r"/>
            <a:r>
              <a:rPr lang="en-GB" sz="4000" b="1" dirty="0" smtClean="0">
                <a:solidFill>
                  <a:schemeClr val="tx1">
                    <a:lumMod val="50000"/>
                    <a:lumOff val="50000"/>
                  </a:schemeClr>
                </a:solidFill>
              </a:rPr>
              <a:t>0417</a:t>
            </a:r>
            <a:endParaRPr lang="en-GB" sz="4000" b="1" dirty="0">
              <a:solidFill>
                <a:schemeClr val="tx1">
                  <a:lumMod val="50000"/>
                  <a:lumOff val="50000"/>
                </a:schemeClr>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0628" y="2652584"/>
            <a:ext cx="6517836" cy="2200502"/>
          </a:xfrm>
          <a:prstGeom prst="rect">
            <a:avLst/>
          </a:prstGeom>
        </p:spPr>
      </p:pic>
    </p:spTree>
    <p:extLst>
      <p:ext uri="{BB962C8B-B14F-4D97-AF65-F5344CB8AC3E}">
        <p14:creationId xmlns:p14="http://schemas.microsoft.com/office/powerpoint/2010/main" val="385222742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dirty="0" smtClean="0"/>
              <a:t>4.1.1 – Network Devices - ADSL</a:t>
            </a:r>
            <a:endParaRPr lang="en-GB" b="1" dirty="0" smtClean="0"/>
          </a:p>
        </p:txBody>
      </p:sp>
      <p:sp>
        <p:nvSpPr>
          <p:cNvPr id="34" name="Rectangle 33"/>
          <p:cNvSpPr/>
          <p:nvPr/>
        </p:nvSpPr>
        <p:spPr>
          <a:xfrm>
            <a:off x="323527" y="1124744"/>
            <a:ext cx="6552729" cy="550150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Modern broadband or </a:t>
            </a:r>
            <a:r>
              <a:rPr lang="en-US" sz="1850" b="1" dirty="0" smtClean="0">
                <a:solidFill>
                  <a:srgbClr val="FF0000"/>
                </a:solidFill>
                <a:latin typeface="Arial" panose="020B0604020202020204" pitchFamily="34" charset="0"/>
                <a:cs typeface="Arial" panose="020B0604020202020204" pitchFamily="34" charset="0"/>
              </a:rPr>
              <a:t>ADSL (asymmetric digital subscriber line)</a:t>
            </a:r>
            <a:r>
              <a:rPr lang="en-US" sz="1850" dirty="0" smtClean="0">
                <a:solidFill>
                  <a:srgbClr val="FF0000"/>
                </a:solidFill>
                <a:latin typeface="Arial" panose="020B0604020202020204" pitchFamily="34" charset="0"/>
                <a:cs typeface="Arial" panose="020B0604020202020204" pitchFamily="34" charset="0"/>
              </a:rPr>
              <a:t> </a:t>
            </a:r>
            <a:r>
              <a:rPr lang="en-US" sz="1850" dirty="0" smtClean="0">
                <a:latin typeface="Arial" panose="020B0604020202020204" pitchFamily="34" charset="0"/>
                <a:cs typeface="Arial" panose="020B0604020202020204" pitchFamily="34" charset="0"/>
              </a:rPr>
              <a:t>modems operate at up to 100Megabits per second (12.5 Mbytes / second)(</a:t>
            </a:r>
            <a:r>
              <a:rPr lang="en-US" sz="1850" i="1" dirty="0" smtClean="0">
                <a:latin typeface="Arial" panose="020B0604020202020204" pitchFamily="34" charset="0"/>
                <a:cs typeface="Arial" panose="020B0604020202020204" pitchFamily="34" charset="0"/>
              </a:rPr>
              <a:t>*1 byte = 8 bits; 100 megabits = 100 million bits)</a:t>
            </a:r>
            <a:r>
              <a:rPr lang="en-US" sz="1850" dirty="0" smtClean="0">
                <a:latin typeface="Arial" panose="020B0604020202020204" pitchFamily="34" charset="0"/>
                <a:cs typeface="Arial" panose="020B0604020202020204" pitchFamily="34" charset="0"/>
              </a:rPr>
              <a:t> when using fibre optic cables (although the old technology copper cables usually only offer a maximum of 20 </a:t>
            </a:r>
            <a:r>
              <a:rPr lang="en-US" sz="1850" dirty="0" err="1" smtClean="0">
                <a:latin typeface="Arial" panose="020B0604020202020204" pitchFamily="34" charset="0"/>
                <a:cs typeface="Arial" panose="020B0604020202020204" pitchFamily="34" charset="0"/>
              </a:rPr>
              <a:t>Mbits</a:t>
            </a:r>
            <a:r>
              <a:rPr lang="en-US" sz="1850" dirty="0" smtClean="0">
                <a:latin typeface="Arial" panose="020B0604020202020204" pitchFamily="34" charset="0"/>
                <a:cs typeface="Arial" panose="020B0604020202020204" pitchFamily="34" charset="0"/>
              </a:rPr>
              <a:t>/second), The term ‘asymmetric’ actually means that the modem is faster at </a:t>
            </a:r>
            <a:r>
              <a:rPr lang="en-US" sz="1850" b="1" dirty="0" smtClean="0">
                <a:solidFill>
                  <a:srgbClr val="FF0000"/>
                </a:solidFill>
                <a:latin typeface="Arial" panose="020B0604020202020204" pitchFamily="34" charset="0"/>
                <a:cs typeface="Arial" panose="020B0604020202020204" pitchFamily="34" charset="0"/>
              </a:rPr>
              <a:t>downloading</a:t>
            </a:r>
            <a:r>
              <a:rPr lang="en-US" sz="1850" dirty="0" smtClean="0">
                <a:solidFill>
                  <a:srgbClr val="FF0000"/>
                </a:solidFill>
                <a:latin typeface="Arial" panose="020B0604020202020204" pitchFamily="34" charset="0"/>
                <a:cs typeface="Arial" panose="020B0604020202020204" pitchFamily="34" charset="0"/>
              </a:rPr>
              <a:t> </a:t>
            </a:r>
            <a:r>
              <a:rPr lang="en-US" sz="1850" dirty="0" smtClean="0">
                <a:latin typeface="Arial" panose="020B0604020202020204" pitchFamily="34" charset="0"/>
                <a:cs typeface="Arial" panose="020B0604020202020204" pitchFamily="34" charset="0"/>
              </a:rPr>
              <a:t>data (i.e. receiving data) than it is at </a:t>
            </a:r>
            <a:r>
              <a:rPr lang="en-US" sz="1850" b="1" dirty="0" smtClean="0">
                <a:solidFill>
                  <a:srgbClr val="FF0000"/>
                </a:solidFill>
                <a:latin typeface="Arial" panose="020B0604020202020204" pitchFamily="34" charset="0"/>
                <a:cs typeface="Arial" panose="020B0604020202020204" pitchFamily="34" charset="0"/>
              </a:rPr>
              <a:t>uploading data</a:t>
            </a:r>
            <a:r>
              <a:rPr lang="en-US" sz="1850" dirty="0" smtClean="0">
                <a:solidFill>
                  <a:srgbClr val="FF0000"/>
                </a:solidFill>
                <a:latin typeface="Arial" panose="020B0604020202020204" pitchFamily="34" charset="0"/>
                <a:cs typeface="Arial" panose="020B0604020202020204" pitchFamily="34" charset="0"/>
              </a:rPr>
              <a:t> </a:t>
            </a:r>
            <a:r>
              <a:rPr lang="en-US" sz="1850" dirty="0" smtClean="0">
                <a:latin typeface="Arial" panose="020B0604020202020204" pitchFamily="34" charset="0"/>
                <a:cs typeface="Arial" panose="020B0604020202020204" pitchFamily="34" charset="0"/>
              </a:rPr>
              <a:t>(i.e. sending data).</a:t>
            </a:r>
          </a:p>
          <a:p>
            <a:pPr marL="342900" indent="-342900">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Although ADSL modems still use the existing telephone network, unlike dial-up modems they do </a:t>
            </a:r>
            <a:r>
              <a:rPr lang="en-US" sz="1850" b="1" dirty="0" smtClean="0">
                <a:latin typeface="Arial" panose="020B0604020202020204" pitchFamily="34" charset="0"/>
                <a:cs typeface="Arial" panose="020B0604020202020204" pitchFamily="34" charset="0"/>
              </a:rPr>
              <a:t>not</a:t>
            </a:r>
            <a:r>
              <a:rPr lang="en-US" sz="1850" dirty="0" smtClean="0">
                <a:latin typeface="Arial" panose="020B0604020202020204" pitchFamily="34" charset="0"/>
                <a:cs typeface="Arial" panose="020B0604020202020204" pitchFamily="34" charset="0"/>
              </a:rPr>
              <a:t> tie up the line while accessing the internet – they can always be ‘on’, so internet access is available 24 hours if necessary, and the landline telephone can be used at the same time because of the wide bandwidth signal used (different frequencies are used to transmit internet signals so they don’t interfere with normal telephone traffic). Cable modems also exist, which allow cable television providers to offer internet access as well as receiving television signals.</a:t>
            </a:r>
            <a:endParaRPr lang="en-GB" sz="1850" dirty="0" smtClean="0">
              <a:latin typeface="Arial" panose="020B0604020202020204" pitchFamily="34" charset="0"/>
              <a:cs typeface="Arial" panose="020B0604020202020204" pitchFamily="34" charset="0"/>
            </a:endParaRPr>
          </a:p>
        </p:txBody>
      </p:sp>
      <p:pic>
        <p:nvPicPr>
          <p:cNvPr id="1026" name="Picture 2" descr="http://www.btcpl.net/Assets/ContentGraphics/adsl.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196752"/>
            <a:ext cx="1944216" cy="12961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upport.usr.com/support/8550/8550-ug/images/8550_Drawing.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526" y="2852936"/>
            <a:ext cx="1949087" cy="11363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oafrica.com/uploads/fixed-monthly-cos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7" y="4299947"/>
            <a:ext cx="1944216" cy="2214657"/>
          </a:xfrm>
          <a:prstGeom prst="rect">
            <a:avLst/>
          </a:prstGeom>
          <a:noFill/>
          <a:extLst>
            <a:ext uri="{909E8E84-426E-40DD-AFC4-6F175D3DCCD1}">
              <a14:hiddenFill xmlns:a14="http://schemas.microsoft.com/office/drawing/2010/main">
                <a:solidFill>
                  <a:srgbClr val="FFFFFF"/>
                </a:solidFill>
              </a14:hiddenFill>
            </a:ext>
          </a:extLst>
        </p:spPr>
      </p:pic>
      <p:sp>
        <p:nvSpPr>
          <p:cNvPr id="8" name="Round Same Side Corner Rectangle 7">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58</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611851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dirty="0" smtClean="0"/>
              <a:t>4.1.1 – Network Devices - Hubs</a:t>
            </a:r>
            <a:endParaRPr lang="en-GB" b="1" dirty="0" smtClean="0"/>
          </a:p>
        </p:txBody>
      </p:sp>
      <p:sp>
        <p:nvSpPr>
          <p:cNvPr id="34" name="Rectangle 33"/>
          <p:cNvSpPr/>
          <p:nvPr/>
        </p:nvSpPr>
        <p:spPr>
          <a:xfrm>
            <a:off x="323527" y="1159579"/>
            <a:ext cx="6264697" cy="5293757"/>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600" b="1" dirty="0" smtClean="0">
                <a:solidFill>
                  <a:srgbClr val="FF0000"/>
                </a:solidFill>
                <a:latin typeface="Arial" panose="020B0604020202020204" pitchFamily="34" charset="0"/>
                <a:cs typeface="Arial" panose="020B0604020202020204" pitchFamily="34" charset="0"/>
              </a:rPr>
              <a:t>Hubs</a:t>
            </a:r>
            <a:r>
              <a:rPr lang="en-US" sz="2600" dirty="0" smtClean="0">
                <a:solidFill>
                  <a:srgbClr val="FF0000"/>
                </a:solidFill>
                <a:latin typeface="Arial" panose="020B0604020202020204" pitchFamily="34" charset="0"/>
                <a:cs typeface="Arial" panose="020B0604020202020204" pitchFamily="34" charset="0"/>
              </a:rPr>
              <a:t> </a:t>
            </a:r>
            <a:r>
              <a:rPr lang="en-US" sz="2600" dirty="0" smtClean="0">
                <a:latin typeface="Arial" panose="020B0604020202020204" pitchFamily="34" charset="0"/>
                <a:cs typeface="Arial" panose="020B0604020202020204" pitchFamily="34" charset="0"/>
              </a:rPr>
              <a:t>are hardware devices that can have a number of devices or computers connected to them. They are often used to connect together a number of devices to form a LAN – e.g. a star network.</a:t>
            </a:r>
          </a:p>
          <a:p>
            <a:pPr marL="342900" indent="-342900">
              <a:buClr>
                <a:srgbClr val="00B050"/>
              </a:buClr>
              <a:buFont typeface="Wingdings 3" panose="05040102010807070707" pitchFamily="18" charset="2"/>
              <a:buChar char=""/>
            </a:pPr>
            <a:r>
              <a:rPr lang="en-US" sz="2600" dirty="0" smtClean="0">
                <a:latin typeface="Arial" panose="020B0604020202020204" pitchFamily="34" charset="0"/>
                <a:cs typeface="Arial" panose="020B0604020202020204" pitchFamily="34" charset="0"/>
              </a:rPr>
              <a:t>Its main task is to take any </a:t>
            </a:r>
            <a:r>
              <a:rPr lang="en-US" sz="2600" b="1" dirty="0" smtClean="0">
                <a:solidFill>
                  <a:srgbClr val="FF0000"/>
                </a:solidFill>
                <a:latin typeface="Arial" panose="020B0604020202020204" pitchFamily="34" charset="0"/>
                <a:cs typeface="Arial" panose="020B0604020202020204" pitchFamily="34" charset="0"/>
              </a:rPr>
              <a:t>data packet</a:t>
            </a:r>
            <a:r>
              <a:rPr lang="en-US" sz="2600" dirty="0" smtClean="0">
                <a:latin typeface="Arial" panose="020B0604020202020204" pitchFamily="34" charset="0"/>
                <a:cs typeface="Arial" panose="020B0604020202020204" pitchFamily="34" charset="0"/>
              </a:rPr>
              <a:t> (this is a group of data being transmitted) received at one of its ports and broadcast to </a:t>
            </a:r>
            <a:r>
              <a:rPr lang="en-US" sz="2600" b="1" dirty="0" smtClean="0">
                <a:latin typeface="Arial" panose="020B0604020202020204" pitchFamily="34" charset="0"/>
                <a:cs typeface="Arial" panose="020B0604020202020204" pitchFamily="34" charset="0"/>
              </a:rPr>
              <a:t>every</a:t>
            </a:r>
            <a:r>
              <a:rPr lang="en-US" sz="2600" dirty="0" smtClean="0">
                <a:latin typeface="Arial" panose="020B0604020202020204" pitchFamily="34" charset="0"/>
                <a:cs typeface="Arial" panose="020B0604020202020204" pitchFamily="34" charset="0"/>
              </a:rPr>
              <a:t> computer in the network. This essentially means that using a hub is not a very secure of efficient method of data distribution.</a:t>
            </a:r>
            <a:endParaRPr lang="en-GB" sz="2600" b="1" dirty="0" smtClean="0">
              <a:latin typeface="Arial" panose="020B0604020202020204" pitchFamily="34" charset="0"/>
              <a:cs typeface="Arial" panose="020B0604020202020204" pitchFamily="34" charset="0"/>
            </a:endParaRPr>
          </a:p>
        </p:txBody>
      </p:sp>
      <p:pic>
        <p:nvPicPr>
          <p:cNvPr id="2052" name="Picture 4" descr="http://www.wlancards.com/product/4-3-9-3b.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269" r="776" b="5172"/>
          <a:stretch/>
        </p:blipFill>
        <p:spPr bwMode="auto">
          <a:xfrm>
            <a:off x="6621142" y="1240329"/>
            <a:ext cx="2199330" cy="7121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previews.123rf.com/images/eugenesergeev/eugenesergeev1210/eugenesergeev121001226/15787771-Large-network-hub-and-connected-Internet-cables-Selective-focus-Stock-Phot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1142" y="5013176"/>
            <a:ext cx="2199329" cy="1465092"/>
          </a:xfrm>
          <a:prstGeom prst="rect">
            <a:avLst/>
          </a:prstGeom>
          <a:noFill/>
          <a:extLst>
            <a:ext uri="{909E8E84-426E-40DD-AFC4-6F175D3DCCD1}">
              <a14:hiddenFill xmlns:a14="http://schemas.microsoft.com/office/drawing/2010/main">
                <a:solidFill>
                  <a:srgbClr val="FFFFFF"/>
                </a:solidFill>
              </a14:hiddenFill>
            </a:ext>
          </a:extLst>
        </p:spPr>
      </p:pic>
      <p:pic>
        <p:nvPicPr>
          <p:cNvPr id="10" name="Hub, Switch or Router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621142" y="2129316"/>
            <a:ext cx="2199328" cy="1236157"/>
          </a:xfrm>
          <a:prstGeom prst="rect">
            <a:avLst/>
          </a:prstGeom>
        </p:spPr>
      </p:pic>
      <p:pic>
        <p:nvPicPr>
          <p:cNvPr id="2056" name="Picture 8" descr="http://www.bbc.co.uk/staticarchive/a308aff74c1d62c4203530813b57080fc37681e5"/>
          <p:cNvPicPr>
            <a:picLocks noChangeAspect="1" noChangeArrowheads="1"/>
          </p:cNvPicPr>
          <p:nvPr/>
        </p:nvPicPr>
        <p:blipFill rotWithShape="1">
          <a:blip r:embed="rId8">
            <a:extLst>
              <a:ext uri="{28A0092B-C50C-407E-A947-70E740481C1C}">
                <a14:useLocalDpi xmlns:a14="http://schemas.microsoft.com/office/drawing/2010/main" val="0"/>
              </a:ext>
            </a:extLst>
          </a:blip>
          <a:srcRect l="13819" t="5488" r="13021" b="20225"/>
          <a:stretch/>
        </p:blipFill>
        <p:spPr bwMode="auto">
          <a:xfrm>
            <a:off x="6588224" y="3573016"/>
            <a:ext cx="2232246" cy="1264939"/>
          </a:xfrm>
          <a:prstGeom prst="rect">
            <a:avLst/>
          </a:prstGeom>
          <a:noFill/>
          <a:extLst>
            <a:ext uri="{909E8E84-426E-40DD-AFC4-6F175D3DCCD1}">
              <a14:hiddenFill xmlns:a14="http://schemas.microsoft.com/office/drawing/2010/main">
                <a:solidFill>
                  <a:srgbClr val="FFFFFF"/>
                </a:solidFill>
              </a14:hiddenFill>
            </a:ext>
          </a:extLst>
        </p:spPr>
      </p:pic>
      <p:sp>
        <p:nvSpPr>
          <p:cNvPr id="12" name="Round Same Side Corner Rectangle 11">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59</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324837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100" dirty="0" smtClean="0"/>
              <a:t>4.1.1 – Network Devices - Switch</a:t>
            </a:r>
            <a:endParaRPr lang="en-GB" sz="4100" b="1" dirty="0" smtClean="0"/>
          </a:p>
        </p:txBody>
      </p:sp>
      <p:sp>
        <p:nvSpPr>
          <p:cNvPr id="34" name="Rectangle 33"/>
          <p:cNvSpPr/>
          <p:nvPr/>
        </p:nvSpPr>
        <p:spPr>
          <a:xfrm>
            <a:off x="323527" y="1159579"/>
            <a:ext cx="6264697"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solidFill>
                  <a:srgbClr val="FF0000"/>
                </a:solidFill>
                <a:latin typeface="Arial" panose="020B0604020202020204" pitchFamily="34" charset="0"/>
                <a:cs typeface="Arial" panose="020B0604020202020204" pitchFamily="34" charset="0"/>
              </a:rPr>
              <a:t>Switches</a:t>
            </a:r>
            <a:r>
              <a:rPr lang="en-US" sz="2100" b="1" dirty="0" smtClean="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are similar to hubs but are much more efficient in the way that they distribute data packets. As with hubs, they connect a number of devices or computers together to form a LAN.</a:t>
            </a: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However, unlike a hub, the switch checks the data packet received and works out its destination address (or addresses) and sends the data to the appropriate computer(s) </a:t>
            </a:r>
            <a:r>
              <a:rPr lang="en-US" sz="2100" i="1" dirty="0" smtClean="0">
                <a:latin typeface="Arial" panose="020B0604020202020204" pitchFamily="34" charset="0"/>
                <a:cs typeface="Arial" panose="020B0604020202020204" pitchFamily="34" charset="0"/>
              </a:rPr>
              <a:t>only,</a:t>
            </a:r>
            <a:r>
              <a:rPr lang="en-US" sz="2100" dirty="0" smtClean="0">
                <a:latin typeface="Arial" panose="020B0604020202020204" pitchFamily="34" charset="0"/>
                <a:cs typeface="Arial" panose="020B0604020202020204" pitchFamily="34" charset="0"/>
              </a:rPr>
              <a:t> This makes using a switch a more secure way of distributing data.</a:t>
            </a: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Each device or computer on a network has a </a:t>
            </a:r>
            <a:r>
              <a:rPr lang="en-US" sz="2100" b="1" dirty="0" smtClean="0">
                <a:solidFill>
                  <a:srgbClr val="FF0000"/>
                </a:solidFill>
                <a:latin typeface="Arial" panose="020B0604020202020204" pitchFamily="34" charset="0"/>
                <a:cs typeface="Arial" panose="020B0604020202020204" pitchFamily="34" charset="0"/>
              </a:rPr>
              <a:t>media access control (MAC)</a:t>
            </a:r>
            <a:r>
              <a:rPr lang="en-US" sz="2100" b="1" dirty="0" smtClean="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 address that uniquely identifies it. Data packets sent to switches will have a MAC address identifying the source of the data and additional addresses identifying each device that should receive the data (see 4.1.2 for more on MAC addresses).</a:t>
            </a:r>
            <a:endParaRPr lang="en-GB" sz="210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59</a:t>
            </a:r>
            <a:endParaRPr lang="en-GB" sz="2400" b="1" dirty="0">
              <a:latin typeface="Arial" panose="020B0604020202020204" pitchFamily="34" charset="0"/>
              <a:cs typeface="Arial" panose="020B0604020202020204" pitchFamily="34" charset="0"/>
            </a:endParaRPr>
          </a:p>
        </p:txBody>
      </p:sp>
      <p:pic>
        <p:nvPicPr>
          <p:cNvPr id="2" name="Hub, Switch or Router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588223" y="2149513"/>
            <a:ext cx="2232247" cy="1254659"/>
          </a:xfrm>
          <a:prstGeom prst="rect">
            <a:avLst/>
          </a:prstGeom>
        </p:spPr>
      </p:pic>
      <p:pic>
        <p:nvPicPr>
          <p:cNvPr id="8" name="Picture 8" descr="http://www.bbc.co.uk/staticarchive/a308aff74c1d62c4203530813b57080fc37681e5"/>
          <p:cNvPicPr>
            <a:picLocks noChangeAspect="1" noChangeArrowheads="1"/>
          </p:cNvPicPr>
          <p:nvPr/>
        </p:nvPicPr>
        <p:blipFill rotWithShape="1">
          <a:blip r:embed="rId6">
            <a:extLst>
              <a:ext uri="{28A0092B-C50C-407E-A947-70E740481C1C}">
                <a14:useLocalDpi xmlns:a14="http://schemas.microsoft.com/office/drawing/2010/main" val="0"/>
              </a:ext>
            </a:extLst>
          </a:blip>
          <a:srcRect l="13819" t="5488" r="13021" b="20225"/>
          <a:stretch/>
        </p:blipFill>
        <p:spPr bwMode="auto">
          <a:xfrm>
            <a:off x="6588224" y="3504196"/>
            <a:ext cx="2232246" cy="126493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webpage.pace.edu/ms16182p/networking/switch.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88222" y="1192306"/>
            <a:ext cx="2232247" cy="85718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howtogeek.com/wp-content/uploads/2011/11/650x487x2011-11-29_132204.jpg.pagespeed.gp+jp+jw+pj+js+rj+rp+rw+ri+cp+md.ic.YkB_VGVq0I.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88221" y="4869160"/>
            <a:ext cx="2232247" cy="1672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694981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100" dirty="0" smtClean="0"/>
              <a:t>4.1.1 – Network Devices - Bridge</a:t>
            </a:r>
            <a:endParaRPr lang="en-GB" sz="4100" b="1" dirty="0" smtClean="0"/>
          </a:p>
        </p:txBody>
      </p:sp>
      <p:sp>
        <p:nvSpPr>
          <p:cNvPr id="34" name="Rectangle 33"/>
          <p:cNvSpPr/>
          <p:nvPr/>
        </p:nvSpPr>
        <p:spPr>
          <a:xfrm>
            <a:off x="323527" y="1159579"/>
            <a:ext cx="8496945"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solidFill>
                  <a:srgbClr val="FF0000"/>
                </a:solidFill>
                <a:latin typeface="Arial" panose="020B0604020202020204" pitchFamily="34" charset="0"/>
                <a:cs typeface="Arial" panose="020B0604020202020204" pitchFamily="34" charset="0"/>
              </a:rPr>
              <a:t>Bridges</a:t>
            </a:r>
            <a:r>
              <a:rPr lang="en-US" sz="2100" b="1" dirty="0" smtClean="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are devices that connect one LAN to another LAN that uses the same protocol (communication rules). They are often used to connect together different parts of  LAN so that they can function as a single LAN.</a:t>
            </a: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Bridges tend to be used to interconnected LAN’s (or parts of LAN’s) since sending out every data packet to all possible destinations would quickly flood larger networks with unnecessary traffic. For this reason a router is used to communicate with other networks, such as the internet.</a:t>
            </a:r>
            <a:endParaRPr lang="en-GB" sz="210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59</a:t>
            </a:r>
            <a:endParaRPr lang="en-GB" sz="2400" b="1" dirty="0">
              <a:latin typeface="Arial" panose="020B0604020202020204" pitchFamily="34" charset="0"/>
              <a:cs typeface="Arial" panose="020B0604020202020204" pitchFamily="34" charset="0"/>
            </a:endParaRPr>
          </a:p>
        </p:txBody>
      </p:sp>
      <p:sp>
        <p:nvSpPr>
          <p:cNvPr id="9" name="TextBox 8"/>
          <p:cNvSpPr txBox="1"/>
          <p:nvPr/>
        </p:nvSpPr>
        <p:spPr>
          <a:xfrm>
            <a:off x="3844509" y="2449189"/>
            <a:ext cx="1587760" cy="432048"/>
          </a:xfrm>
          <a:prstGeom prst="rect">
            <a:avLst/>
          </a:prstGeom>
          <a:solidFill>
            <a:schemeClr val="accent6">
              <a:lumMod val="60000"/>
              <a:lumOff val="40000"/>
            </a:schemeClr>
          </a:solidFill>
          <a:ln w="31750">
            <a:solidFill>
              <a:schemeClr val="accent4">
                <a:lumMod val="50000"/>
              </a:schemeClr>
            </a:solidFill>
          </a:ln>
        </p:spPr>
        <p:txBody>
          <a:bodyPr wrap="square" lIns="45720" rIns="45720" rtlCol="0" anchor="ctr" anchorCtr="0">
            <a:noAutofit/>
          </a:bodyPr>
          <a:lstStyle/>
          <a:p>
            <a:pPr algn="ctr"/>
            <a:r>
              <a:rPr lang="en-US" b="1" dirty="0" smtClean="0"/>
              <a:t>Server</a:t>
            </a:r>
            <a:endParaRPr lang="en-GB" b="1" dirty="0"/>
          </a:p>
        </p:txBody>
      </p:sp>
      <p:sp>
        <p:nvSpPr>
          <p:cNvPr id="12" name="TextBox 11"/>
          <p:cNvSpPr txBox="1"/>
          <p:nvPr/>
        </p:nvSpPr>
        <p:spPr>
          <a:xfrm>
            <a:off x="5237956" y="3390528"/>
            <a:ext cx="1587760" cy="432048"/>
          </a:xfrm>
          <a:prstGeom prst="rect">
            <a:avLst/>
          </a:prstGeom>
          <a:solidFill>
            <a:srgbClr val="92D050"/>
          </a:solidFill>
          <a:ln w="31750">
            <a:solidFill>
              <a:schemeClr val="accent4">
                <a:lumMod val="50000"/>
              </a:schemeClr>
            </a:solidFill>
          </a:ln>
        </p:spPr>
        <p:txBody>
          <a:bodyPr wrap="square" lIns="45720" rIns="45720" rtlCol="0" anchor="ctr" anchorCtr="0">
            <a:noAutofit/>
          </a:bodyPr>
          <a:lstStyle/>
          <a:p>
            <a:pPr algn="ctr"/>
            <a:r>
              <a:rPr lang="en-US" b="1" dirty="0" smtClean="0"/>
              <a:t>HUB/SWITCH</a:t>
            </a:r>
            <a:endParaRPr lang="en-GB" b="1" dirty="0"/>
          </a:p>
        </p:txBody>
      </p:sp>
      <p:sp>
        <p:nvSpPr>
          <p:cNvPr id="13" name="TextBox 12"/>
          <p:cNvSpPr txBox="1"/>
          <p:nvPr/>
        </p:nvSpPr>
        <p:spPr>
          <a:xfrm>
            <a:off x="2372172" y="3390528"/>
            <a:ext cx="1587760" cy="432048"/>
          </a:xfrm>
          <a:prstGeom prst="rect">
            <a:avLst/>
          </a:prstGeom>
          <a:solidFill>
            <a:srgbClr val="92D050"/>
          </a:solidFill>
          <a:ln w="31750">
            <a:solidFill>
              <a:schemeClr val="accent4">
                <a:lumMod val="50000"/>
              </a:schemeClr>
            </a:solidFill>
          </a:ln>
        </p:spPr>
        <p:txBody>
          <a:bodyPr wrap="square" lIns="45720" rIns="45720" rtlCol="0" anchor="ctr" anchorCtr="0">
            <a:noAutofit/>
          </a:bodyPr>
          <a:lstStyle/>
          <a:p>
            <a:pPr algn="ctr"/>
            <a:r>
              <a:rPr lang="en-US" b="1" dirty="0"/>
              <a:t>HUB/SWITCH</a:t>
            </a:r>
            <a:endParaRPr lang="en-GB" b="1" dirty="0"/>
          </a:p>
        </p:txBody>
      </p:sp>
      <p:sp>
        <p:nvSpPr>
          <p:cNvPr id="14" name="TextBox 13"/>
          <p:cNvSpPr txBox="1"/>
          <p:nvPr/>
        </p:nvSpPr>
        <p:spPr>
          <a:xfrm>
            <a:off x="3848336" y="4365104"/>
            <a:ext cx="1587760" cy="432048"/>
          </a:xfrm>
          <a:prstGeom prst="rect">
            <a:avLst/>
          </a:prstGeom>
          <a:solidFill>
            <a:schemeClr val="accent6">
              <a:lumMod val="75000"/>
            </a:schemeClr>
          </a:solidFill>
          <a:ln w="31750">
            <a:solidFill>
              <a:schemeClr val="accent4">
                <a:lumMod val="50000"/>
              </a:schemeClr>
            </a:solidFill>
          </a:ln>
        </p:spPr>
        <p:txBody>
          <a:bodyPr wrap="square" lIns="45720" rIns="45720" rtlCol="0" anchor="ctr" anchorCtr="0">
            <a:noAutofit/>
          </a:bodyPr>
          <a:lstStyle/>
          <a:p>
            <a:pPr algn="ctr"/>
            <a:r>
              <a:rPr lang="en-US" b="1" dirty="0" smtClean="0"/>
              <a:t>BRIDGE</a:t>
            </a:r>
            <a:endParaRPr lang="en-GB" b="1" dirty="0"/>
          </a:p>
        </p:txBody>
      </p:sp>
      <p:sp>
        <p:nvSpPr>
          <p:cNvPr id="17" name="TextBox 16"/>
          <p:cNvSpPr txBox="1"/>
          <p:nvPr/>
        </p:nvSpPr>
        <p:spPr>
          <a:xfrm>
            <a:off x="396908" y="2625505"/>
            <a:ext cx="1150755" cy="432048"/>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Computer</a:t>
            </a:r>
            <a:endParaRPr lang="en-GB" dirty="0"/>
          </a:p>
        </p:txBody>
      </p:sp>
      <p:sp>
        <p:nvSpPr>
          <p:cNvPr id="20" name="TextBox 19"/>
          <p:cNvSpPr txBox="1"/>
          <p:nvPr/>
        </p:nvSpPr>
        <p:spPr>
          <a:xfrm>
            <a:off x="395535" y="3390528"/>
            <a:ext cx="1150755" cy="432048"/>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Computer</a:t>
            </a:r>
            <a:endParaRPr lang="en-GB" dirty="0"/>
          </a:p>
        </p:txBody>
      </p:sp>
      <p:sp>
        <p:nvSpPr>
          <p:cNvPr id="21" name="TextBox 20"/>
          <p:cNvSpPr txBox="1"/>
          <p:nvPr/>
        </p:nvSpPr>
        <p:spPr>
          <a:xfrm>
            <a:off x="395535" y="4155551"/>
            <a:ext cx="1150755" cy="432048"/>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Computer</a:t>
            </a:r>
            <a:endParaRPr lang="en-GB" dirty="0"/>
          </a:p>
        </p:txBody>
      </p:sp>
      <p:sp>
        <p:nvSpPr>
          <p:cNvPr id="22" name="TextBox 21"/>
          <p:cNvSpPr txBox="1"/>
          <p:nvPr/>
        </p:nvSpPr>
        <p:spPr>
          <a:xfrm>
            <a:off x="7597709" y="2625505"/>
            <a:ext cx="1198397" cy="432048"/>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Computer</a:t>
            </a:r>
            <a:endParaRPr lang="en-GB" dirty="0"/>
          </a:p>
        </p:txBody>
      </p:sp>
      <p:sp>
        <p:nvSpPr>
          <p:cNvPr id="23" name="TextBox 22"/>
          <p:cNvSpPr txBox="1"/>
          <p:nvPr/>
        </p:nvSpPr>
        <p:spPr>
          <a:xfrm>
            <a:off x="7596336" y="3390528"/>
            <a:ext cx="1198397" cy="432048"/>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Computer</a:t>
            </a:r>
            <a:endParaRPr lang="en-GB" dirty="0"/>
          </a:p>
        </p:txBody>
      </p:sp>
      <p:sp>
        <p:nvSpPr>
          <p:cNvPr id="24" name="TextBox 23"/>
          <p:cNvSpPr txBox="1"/>
          <p:nvPr/>
        </p:nvSpPr>
        <p:spPr>
          <a:xfrm>
            <a:off x="7596336" y="4155551"/>
            <a:ext cx="1198397" cy="432048"/>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Computer</a:t>
            </a:r>
            <a:endParaRPr lang="en-GB" dirty="0"/>
          </a:p>
        </p:txBody>
      </p:sp>
      <p:cxnSp>
        <p:nvCxnSpPr>
          <p:cNvPr id="5" name="Straight Connector 4"/>
          <p:cNvCxnSpPr>
            <a:stCxn id="17" idx="3"/>
            <a:endCxn id="13" idx="1"/>
          </p:cNvCxnSpPr>
          <p:nvPr/>
        </p:nvCxnSpPr>
        <p:spPr>
          <a:xfrm>
            <a:off x="1547663" y="2841529"/>
            <a:ext cx="824509" cy="765023"/>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546290" y="3606552"/>
            <a:ext cx="800143"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1" idx="3"/>
          </p:cNvCxnSpPr>
          <p:nvPr/>
        </p:nvCxnSpPr>
        <p:spPr>
          <a:xfrm flipV="1">
            <a:off x="1546290" y="3606552"/>
            <a:ext cx="800143" cy="765023"/>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2" idx="1"/>
            <a:endCxn id="12" idx="3"/>
          </p:cNvCxnSpPr>
          <p:nvPr/>
        </p:nvCxnSpPr>
        <p:spPr>
          <a:xfrm flipH="1">
            <a:off x="6825716" y="2841529"/>
            <a:ext cx="771993" cy="765023"/>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2" idx="3"/>
            <a:endCxn id="23" idx="1"/>
          </p:cNvCxnSpPr>
          <p:nvPr/>
        </p:nvCxnSpPr>
        <p:spPr>
          <a:xfrm>
            <a:off x="6825716" y="3606552"/>
            <a:ext cx="770620"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4" idx="1"/>
            <a:endCxn id="12" idx="3"/>
          </p:cNvCxnSpPr>
          <p:nvPr/>
        </p:nvCxnSpPr>
        <p:spPr>
          <a:xfrm flipH="1" flipV="1">
            <a:off x="6825716" y="3606552"/>
            <a:ext cx="770620" cy="765023"/>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3" idx="2"/>
            <a:endCxn id="14" idx="1"/>
          </p:cNvCxnSpPr>
          <p:nvPr/>
        </p:nvCxnSpPr>
        <p:spPr>
          <a:xfrm>
            <a:off x="3166052" y="3822576"/>
            <a:ext cx="682284" cy="758552"/>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2" idx="2"/>
            <a:endCxn id="14" idx="3"/>
          </p:cNvCxnSpPr>
          <p:nvPr/>
        </p:nvCxnSpPr>
        <p:spPr>
          <a:xfrm flipH="1">
            <a:off x="5436096" y="3822576"/>
            <a:ext cx="595740" cy="758552"/>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endCxn id="13" idx="0"/>
          </p:cNvCxnSpPr>
          <p:nvPr/>
        </p:nvCxnSpPr>
        <p:spPr>
          <a:xfrm>
            <a:off x="3166052" y="2665213"/>
            <a:ext cx="0" cy="72531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12" idx="0"/>
          </p:cNvCxnSpPr>
          <p:nvPr/>
        </p:nvCxnSpPr>
        <p:spPr>
          <a:xfrm>
            <a:off x="6027873" y="2665213"/>
            <a:ext cx="3963" cy="725315"/>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9" idx="1"/>
          </p:cNvCxnSpPr>
          <p:nvPr/>
        </p:nvCxnSpPr>
        <p:spPr>
          <a:xfrm flipH="1">
            <a:off x="3162089" y="2665213"/>
            <a:ext cx="682420"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endCxn id="9" idx="3"/>
          </p:cNvCxnSpPr>
          <p:nvPr/>
        </p:nvCxnSpPr>
        <p:spPr>
          <a:xfrm flipH="1">
            <a:off x="5432269" y="2665213"/>
            <a:ext cx="595604" cy="0"/>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614674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635896" y="3789040"/>
            <a:ext cx="3528392" cy="2232248"/>
          </a:xfrm>
          <a:prstGeom prst="rect">
            <a:avLst/>
          </a:prstGeom>
          <a:solidFill>
            <a:schemeClr val="bg1">
              <a:lumMod val="85000"/>
              <a:alpha val="28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4" name="Title 1"/>
          <p:cNvSpPr>
            <a:spLocks noGrp="1"/>
          </p:cNvSpPr>
          <p:nvPr>
            <p:ph type="title"/>
          </p:nvPr>
        </p:nvSpPr>
        <p:spPr>
          <a:xfrm>
            <a:off x="107504" y="44624"/>
            <a:ext cx="7704856" cy="625434"/>
          </a:xfrm>
        </p:spPr>
        <p:txBody>
          <a:bodyPr>
            <a:noAutofit/>
          </a:bodyPr>
          <a:lstStyle/>
          <a:p>
            <a:r>
              <a:rPr lang="en-GB" sz="4100" dirty="0" smtClean="0"/>
              <a:t>4.1.1 – Network Devices - Router</a:t>
            </a:r>
            <a:endParaRPr lang="en-GB" sz="4100" b="1" dirty="0" smtClean="0"/>
          </a:p>
        </p:txBody>
      </p:sp>
      <p:sp>
        <p:nvSpPr>
          <p:cNvPr id="34" name="Rectangle 33"/>
          <p:cNvSpPr/>
          <p:nvPr/>
        </p:nvSpPr>
        <p:spPr>
          <a:xfrm>
            <a:off x="323527" y="1159579"/>
            <a:ext cx="8497263"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800" b="1" dirty="0" smtClean="0">
                <a:solidFill>
                  <a:srgbClr val="FF0000"/>
                </a:solidFill>
                <a:latin typeface="Arial" panose="020B0604020202020204" pitchFamily="34" charset="0"/>
                <a:cs typeface="Arial" panose="020B0604020202020204" pitchFamily="34" charset="0"/>
              </a:rPr>
              <a:t>Routers </a:t>
            </a:r>
            <a:r>
              <a:rPr lang="en-US" sz="2800" dirty="0" smtClean="0">
                <a:latin typeface="Arial" panose="020B0604020202020204" pitchFamily="34" charset="0"/>
                <a:cs typeface="Arial" panose="020B0604020202020204" pitchFamily="34" charset="0"/>
              </a:rPr>
              <a:t>enable data packets to be routed between the different networks, e.g. to join a LAN to a wide area network (WAN). A router would typically have an internet cable plugged into it and several cables connecting to computers and other devices on the LAN.</a:t>
            </a:r>
          </a:p>
          <a:p>
            <a:pPr marL="342900" indent="-342900">
              <a:buClr>
                <a:srgbClr val="00B050"/>
              </a:buClr>
              <a:buFont typeface="Wingdings 3" panose="05040102010807070707" pitchFamily="18" charset="2"/>
              <a:buChar char=""/>
            </a:pPr>
            <a:endParaRPr lang="en-US" sz="44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8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8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8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8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2800" dirty="0" smtClean="0">
                <a:latin typeface="Arial" panose="020B0604020202020204" pitchFamily="34" charset="0"/>
                <a:cs typeface="Arial" panose="020B0604020202020204" pitchFamily="34" charset="0"/>
              </a:rPr>
              <a:t>Figure above shows how routers work.</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60</a:t>
            </a:r>
            <a:endParaRPr lang="en-GB" sz="2400" b="1" dirty="0">
              <a:latin typeface="Arial" panose="020B0604020202020204" pitchFamily="34" charset="0"/>
              <a:cs typeface="Arial" panose="020B0604020202020204" pitchFamily="34" charset="0"/>
            </a:endParaRPr>
          </a:p>
        </p:txBody>
      </p:sp>
      <p:pic>
        <p:nvPicPr>
          <p:cNvPr id="2" name="Hub, Switch or Router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3218" y="3861048"/>
            <a:ext cx="3162344" cy="1777430"/>
          </a:xfrm>
          <a:prstGeom prst="rect">
            <a:avLst/>
          </a:prstGeom>
          <a:effectLst>
            <a:outerShdw blurRad="101600" dist="38100" dir="2700000" sx="102000" sy="102000" algn="tl" rotWithShape="0">
              <a:prstClr val="black">
                <a:alpha val="40000"/>
              </a:prstClr>
            </a:outerShdw>
          </a:effectLst>
        </p:spPr>
      </p:pic>
      <p:grpSp>
        <p:nvGrpSpPr>
          <p:cNvPr id="30" name="Group 29"/>
          <p:cNvGrpSpPr/>
          <p:nvPr/>
        </p:nvGrpSpPr>
        <p:grpSpPr>
          <a:xfrm>
            <a:off x="3707904" y="3915178"/>
            <a:ext cx="5040560" cy="2579388"/>
            <a:chOff x="3635896" y="3843170"/>
            <a:chExt cx="5040560" cy="2579388"/>
          </a:xfrm>
        </p:grpSpPr>
        <p:sp>
          <p:nvSpPr>
            <p:cNvPr id="9" name="TextBox 8"/>
            <p:cNvSpPr txBox="1"/>
            <p:nvPr/>
          </p:nvSpPr>
          <p:spPr>
            <a:xfrm>
              <a:off x="5364088" y="3861048"/>
              <a:ext cx="1587760" cy="337270"/>
            </a:xfrm>
            <a:prstGeom prst="rect">
              <a:avLst/>
            </a:prstGeom>
            <a:solidFill>
              <a:schemeClr val="accent6">
                <a:lumMod val="60000"/>
                <a:lumOff val="4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wrap="square" lIns="45720" rIns="45720" rtlCol="0" anchor="ctr" anchorCtr="0">
              <a:noAutofit/>
            </a:bodyPr>
            <a:lstStyle/>
            <a:p>
              <a:pPr algn="ctr"/>
              <a:r>
                <a:rPr lang="en-US" b="1" dirty="0" smtClean="0"/>
                <a:t>Server</a:t>
              </a:r>
              <a:endParaRPr lang="en-GB" b="1" dirty="0"/>
            </a:p>
          </p:txBody>
        </p:sp>
        <p:sp>
          <p:nvSpPr>
            <p:cNvPr id="10" name="TextBox 9"/>
            <p:cNvSpPr txBox="1"/>
            <p:nvPr/>
          </p:nvSpPr>
          <p:spPr>
            <a:xfrm>
              <a:off x="7380312" y="4608193"/>
              <a:ext cx="1083704" cy="432048"/>
            </a:xfrm>
            <a:prstGeom prst="rect">
              <a:avLst/>
            </a:prstGeom>
            <a:solidFill>
              <a:srgbClr val="92D050"/>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wrap="square" lIns="45720" rIns="45720" rtlCol="0" anchor="ctr" anchorCtr="0">
              <a:noAutofit/>
            </a:bodyPr>
            <a:lstStyle/>
            <a:p>
              <a:pPr algn="ctr"/>
              <a:r>
                <a:rPr lang="en-US" b="1" dirty="0" smtClean="0"/>
                <a:t>ROUTER</a:t>
              </a:r>
              <a:endParaRPr lang="en-GB" b="1" dirty="0"/>
            </a:p>
          </p:txBody>
        </p:sp>
        <p:sp>
          <p:nvSpPr>
            <p:cNvPr id="11" name="TextBox 10"/>
            <p:cNvSpPr txBox="1"/>
            <p:nvPr/>
          </p:nvSpPr>
          <p:spPr>
            <a:xfrm>
              <a:off x="5364088" y="4608193"/>
              <a:ext cx="1587760" cy="432048"/>
            </a:xfrm>
            <a:prstGeom prst="rect">
              <a:avLst/>
            </a:prstGeom>
            <a:solidFill>
              <a:srgbClr val="92D050"/>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wrap="square" lIns="45720" rIns="45720" rtlCol="0" anchor="ctr" anchorCtr="0">
              <a:noAutofit/>
            </a:bodyPr>
            <a:lstStyle/>
            <a:p>
              <a:pPr algn="ctr"/>
              <a:r>
                <a:rPr lang="en-US" b="1" dirty="0"/>
                <a:t>HUB/SWITCH</a:t>
              </a:r>
              <a:endParaRPr lang="en-GB" b="1" dirty="0"/>
            </a:p>
          </p:txBody>
        </p:sp>
        <p:sp>
          <p:nvSpPr>
            <p:cNvPr id="12" name="TextBox 11"/>
            <p:cNvSpPr txBox="1"/>
            <p:nvPr/>
          </p:nvSpPr>
          <p:spPr>
            <a:xfrm>
              <a:off x="3637269" y="3843170"/>
              <a:ext cx="1119707" cy="432048"/>
            </a:xfrm>
            <a:prstGeom prst="rect">
              <a:avLst/>
            </a:prstGeom>
            <a:solidFill>
              <a:schemeClr val="accent4">
                <a:lumMod val="40000"/>
                <a:lumOff val="6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wrap="square" lIns="45720" rIns="45720" rtlCol="0" anchor="ctr" anchorCtr="0">
              <a:noAutofit/>
            </a:bodyPr>
            <a:lstStyle/>
            <a:p>
              <a:pPr algn="ctr"/>
              <a:r>
                <a:rPr lang="en-US" dirty="0" smtClean="0"/>
                <a:t>Computer</a:t>
              </a:r>
              <a:endParaRPr lang="en-GB" dirty="0"/>
            </a:p>
          </p:txBody>
        </p:sp>
        <p:sp>
          <p:nvSpPr>
            <p:cNvPr id="13" name="TextBox 12"/>
            <p:cNvSpPr txBox="1"/>
            <p:nvPr/>
          </p:nvSpPr>
          <p:spPr>
            <a:xfrm>
              <a:off x="3635896" y="4608193"/>
              <a:ext cx="1119707" cy="432048"/>
            </a:xfrm>
            <a:prstGeom prst="rect">
              <a:avLst/>
            </a:prstGeom>
            <a:solidFill>
              <a:schemeClr val="accent4">
                <a:lumMod val="40000"/>
                <a:lumOff val="6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wrap="square" lIns="45720" rIns="45720" rtlCol="0" anchor="ctr" anchorCtr="0">
              <a:noAutofit/>
            </a:bodyPr>
            <a:lstStyle/>
            <a:p>
              <a:pPr algn="ctr"/>
              <a:r>
                <a:rPr lang="en-US" dirty="0" smtClean="0"/>
                <a:t>Computer</a:t>
              </a:r>
              <a:endParaRPr lang="en-GB" dirty="0"/>
            </a:p>
          </p:txBody>
        </p:sp>
        <p:sp>
          <p:nvSpPr>
            <p:cNvPr id="14" name="TextBox 13"/>
            <p:cNvSpPr txBox="1"/>
            <p:nvPr/>
          </p:nvSpPr>
          <p:spPr>
            <a:xfrm>
              <a:off x="3635896" y="5373216"/>
              <a:ext cx="1119707" cy="432048"/>
            </a:xfrm>
            <a:prstGeom prst="rect">
              <a:avLst/>
            </a:prstGeom>
            <a:solidFill>
              <a:schemeClr val="accent4">
                <a:lumMod val="40000"/>
                <a:lumOff val="60000"/>
              </a:schemeClr>
            </a:solidFill>
            <a:ln w="31750">
              <a:solidFill>
                <a:schemeClr val="accent4">
                  <a:lumMod val="50000"/>
                </a:schemeClr>
              </a:solidFill>
            </a:ln>
            <a:effectLst>
              <a:outerShdw blurRad="101600" dist="38100" dir="2700000" sx="102000" sy="102000" algn="tl" rotWithShape="0">
                <a:prstClr val="black">
                  <a:alpha val="40000"/>
                </a:prstClr>
              </a:outerShdw>
            </a:effectLst>
          </p:spPr>
          <p:txBody>
            <a:bodyPr wrap="square" lIns="45720" rIns="45720" rtlCol="0" anchor="ctr" anchorCtr="0">
              <a:noAutofit/>
            </a:bodyPr>
            <a:lstStyle/>
            <a:p>
              <a:pPr algn="ctr"/>
              <a:r>
                <a:rPr lang="en-US" dirty="0" smtClean="0"/>
                <a:t>Computer</a:t>
              </a:r>
              <a:endParaRPr lang="en-GB" dirty="0"/>
            </a:p>
          </p:txBody>
        </p:sp>
        <p:cxnSp>
          <p:nvCxnSpPr>
            <p:cNvPr id="15" name="Straight Connector 14"/>
            <p:cNvCxnSpPr>
              <a:stCxn id="12" idx="3"/>
              <a:endCxn id="11" idx="1"/>
            </p:cNvCxnSpPr>
            <p:nvPr/>
          </p:nvCxnSpPr>
          <p:spPr>
            <a:xfrm>
              <a:off x="4756976" y="4059194"/>
              <a:ext cx="607112" cy="765023"/>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3" idx="3"/>
              <a:endCxn id="11" idx="1"/>
            </p:cNvCxnSpPr>
            <p:nvPr/>
          </p:nvCxnSpPr>
          <p:spPr>
            <a:xfrm>
              <a:off x="4755603" y="4824217"/>
              <a:ext cx="608485" cy="0"/>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3"/>
              <a:endCxn id="11" idx="1"/>
            </p:cNvCxnSpPr>
            <p:nvPr/>
          </p:nvCxnSpPr>
          <p:spPr>
            <a:xfrm flipV="1">
              <a:off x="4755603" y="4824217"/>
              <a:ext cx="608485" cy="765023"/>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2"/>
              <a:endCxn id="11" idx="0"/>
            </p:cNvCxnSpPr>
            <p:nvPr/>
          </p:nvCxnSpPr>
          <p:spPr>
            <a:xfrm>
              <a:off x="6157968" y="4198318"/>
              <a:ext cx="0" cy="409875"/>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1"/>
              <a:endCxn id="11" idx="3"/>
            </p:cNvCxnSpPr>
            <p:nvPr/>
          </p:nvCxnSpPr>
          <p:spPr>
            <a:xfrm flipH="1">
              <a:off x="6951848" y="4824217"/>
              <a:ext cx="428464" cy="0"/>
            </a:xfrm>
            <a:prstGeom prst="line">
              <a:avLst/>
            </a:prstGeom>
            <a:ln w="38100">
              <a:solidFill>
                <a:srgbClr val="F53939"/>
              </a:solidFill>
            </a:ln>
            <a:effectLst>
              <a:outerShdw blurRad="1016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Cloud Callout 28"/>
            <p:cNvSpPr/>
            <p:nvPr/>
          </p:nvSpPr>
          <p:spPr>
            <a:xfrm>
              <a:off x="7308304" y="5445224"/>
              <a:ext cx="1368152" cy="977334"/>
            </a:xfrm>
            <a:prstGeom prst="cloudCallout">
              <a:avLst>
                <a:gd name="adj1" fmla="val -3673"/>
                <a:gd name="adj2" fmla="val -91749"/>
              </a:avLst>
            </a:prstGeom>
            <a:noFill/>
            <a:ln>
              <a:solidFill>
                <a:srgbClr val="B21212"/>
              </a:solidFill>
            </a:ln>
            <a:effectLst>
              <a:outerShdw blurRad="101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smtClean="0">
                  <a:solidFill>
                    <a:schemeClr val="tx1"/>
                  </a:solidFill>
                </a:rPr>
                <a:t>Internet</a:t>
              </a:r>
              <a:endParaRPr lang="en-GB" b="1" dirty="0">
                <a:solidFill>
                  <a:schemeClr val="tx1"/>
                </a:solidFill>
              </a:endParaRPr>
            </a:p>
          </p:txBody>
        </p:sp>
      </p:grpSp>
      <p:sp>
        <p:nvSpPr>
          <p:cNvPr id="31" name="TextBox 30"/>
          <p:cNvSpPr txBox="1"/>
          <p:nvPr/>
        </p:nvSpPr>
        <p:spPr>
          <a:xfrm>
            <a:off x="5857061" y="5445224"/>
            <a:ext cx="659155" cy="369332"/>
          </a:xfrm>
          <a:prstGeom prst="rect">
            <a:avLst/>
          </a:prstGeom>
          <a:noFill/>
        </p:spPr>
        <p:txBody>
          <a:bodyPr wrap="none" rtlCol="0">
            <a:spAutoFit/>
          </a:bodyPr>
          <a:lstStyle/>
          <a:p>
            <a:r>
              <a:rPr lang="en-US" b="1" dirty="0" smtClean="0"/>
              <a:t>LAN</a:t>
            </a:r>
            <a:endParaRPr lang="en-GB" b="1" dirty="0"/>
          </a:p>
        </p:txBody>
      </p:sp>
    </p:spTree>
    <p:extLst>
      <p:ext uri="{BB962C8B-B14F-4D97-AF65-F5344CB8AC3E}">
        <p14:creationId xmlns:p14="http://schemas.microsoft.com/office/powerpoint/2010/main" val="68109680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100" dirty="0" smtClean="0"/>
              <a:t>4.1.1 – Network Devices - Router</a:t>
            </a:r>
            <a:endParaRPr lang="en-GB" sz="4100" b="1" dirty="0" smtClean="0"/>
          </a:p>
        </p:txBody>
      </p:sp>
      <p:sp>
        <p:nvSpPr>
          <p:cNvPr id="34" name="Rectangle 33"/>
          <p:cNvSpPr/>
          <p:nvPr/>
        </p:nvSpPr>
        <p:spPr>
          <a:xfrm>
            <a:off x="323527" y="1159579"/>
            <a:ext cx="5904657"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Broadband routers sit behind a firewall. The firewall protects the computers on a network. The router’s main function is to transmit internet and transmission protocols between two networks and also allow private networks to be connected together.</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Routers inspect the data packets (see next slide) sent to it from any computer on any of the networks connected to it. Since every computer on the same network has the same part of an </a:t>
            </a:r>
            <a:r>
              <a:rPr lang="en-US" sz="2000" b="1" dirty="0" smtClean="0">
                <a:latin typeface="Arial" panose="020B0604020202020204" pitchFamily="34" charset="0"/>
                <a:cs typeface="Arial" panose="020B0604020202020204" pitchFamily="34" charset="0"/>
              </a:rPr>
              <a:t>internet protocol (IP) </a:t>
            </a:r>
            <a:r>
              <a:rPr lang="en-US" sz="2000" dirty="0" smtClean="0">
                <a:latin typeface="Arial" panose="020B0604020202020204" pitchFamily="34" charset="0"/>
                <a:cs typeface="Arial" panose="020B0604020202020204" pitchFamily="34" charset="0"/>
              </a:rPr>
              <a:t>address, the router is able to send the data packet to the appropriate switch and it will then be delivered using the MAC destination address (see 4.1.2). If the MAC address doesn’t match any device on the network, it passes on to another switch on the same network until the appropriate device is found.</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60</a:t>
            </a:r>
            <a:endParaRPr lang="en-GB" sz="2400" b="1" dirty="0">
              <a:latin typeface="Arial" panose="020B0604020202020204" pitchFamily="34" charset="0"/>
              <a:cs typeface="Arial" panose="020B0604020202020204" pitchFamily="34" charset="0"/>
            </a:endParaRPr>
          </a:p>
        </p:txBody>
      </p:sp>
      <p:pic>
        <p:nvPicPr>
          <p:cNvPr id="2" name="Hub, Switch or Router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320164" y="1159579"/>
            <a:ext cx="2500307" cy="1405325"/>
          </a:xfrm>
          <a:prstGeom prst="rect">
            <a:avLst/>
          </a:prstGeom>
        </p:spPr>
      </p:pic>
      <p:pic>
        <p:nvPicPr>
          <p:cNvPr id="3" name="How Packet Travels in Network">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320165" y="2924944"/>
            <a:ext cx="2500306" cy="2045705"/>
          </a:xfrm>
          <a:prstGeom prst="rect">
            <a:avLst/>
          </a:prstGeom>
        </p:spPr>
      </p:pic>
      <p:pic>
        <p:nvPicPr>
          <p:cNvPr id="4098" name="Picture 2" descr="http://www.webclasses.net/3ComU/intro/units/media/figures/unit04/PacketSwitched.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20164" y="5300193"/>
            <a:ext cx="2500307" cy="1225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3848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4.1.1 – Network Devices – Data Packets</a:t>
            </a:r>
            <a:endParaRPr lang="en-GB" sz="3600" b="1" dirty="0" smtClean="0"/>
          </a:p>
        </p:txBody>
      </p:sp>
      <p:sp>
        <p:nvSpPr>
          <p:cNvPr id="34" name="Rectangle 33"/>
          <p:cNvSpPr/>
          <p:nvPr/>
        </p:nvSpPr>
        <p:spPr>
          <a:xfrm>
            <a:off x="323527" y="1159579"/>
            <a:ext cx="6480721"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data is carried in the packet according to which protocol (set of rules) is used. Packets of data usually contain the following information:</a:t>
            </a:r>
          </a:p>
          <a:p>
            <a:pPr marL="519113"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Some form of header to identify the data packets</a:t>
            </a:r>
          </a:p>
          <a:p>
            <a:pPr marL="519113"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sender’s IP address</a:t>
            </a:r>
          </a:p>
          <a:p>
            <a:pPr marL="519113"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receiver’s IP address</a:t>
            </a:r>
          </a:p>
          <a:p>
            <a:pPr marL="519113"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How many data packets make up the whole ‘message’</a:t>
            </a:r>
          </a:p>
          <a:p>
            <a:pPr marL="519113" indent="-23177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identity number of each packet</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This information allows the router to route a packet across the network to its correct destination and allows the data packets to be reassembled in their correct order according to identity number at the receiving station.</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When a router receives a packet of data, it checks the IP address against the stored routing table. The routing table stores the MAC address of the device, the assigned IP address and the lease time the assigned IP address is assigned for. The bits forming the destination IP </a:t>
            </a:r>
            <a:r>
              <a:rPr lang="en-US" dirty="0">
                <a:latin typeface="Arial" panose="020B0604020202020204" pitchFamily="34" charset="0"/>
                <a:cs typeface="Arial" panose="020B0604020202020204" pitchFamily="34" charset="0"/>
              </a:rPr>
              <a:t>address in the data </a:t>
            </a:r>
            <a:r>
              <a:rPr lang="en-US" dirty="0" smtClean="0">
                <a:latin typeface="Arial" panose="020B0604020202020204" pitchFamily="34" charset="0"/>
                <a:cs typeface="Arial" panose="020B0604020202020204" pitchFamily="34" charset="0"/>
              </a:rPr>
              <a:t>packet are used to point to the correct route. The packet is sent to a number of routers until it reaches its final destination.</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61</a:t>
            </a:r>
            <a:endParaRPr lang="en-GB" sz="240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8264" y="1196752"/>
            <a:ext cx="1868041" cy="201253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6256" y="3429000"/>
            <a:ext cx="1976437" cy="1133474"/>
          </a:xfrm>
          <a:prstGeom prst="rect">
            <a:avLst/>
          </a:prstGeom>
        </p:spPr>
      </p:pic>
      <p:pic>
        <p:nvPicPr>
          <p:cNvPr id="10" name="How Packet Travels in Networ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76256" y="4797152"/>
            <a:ext cx="1976437" cy="1617085"/>
          </a:xfrm>
          <a:prstGeom prst="rect">
            <a:avLst/>
          </a:prstGeom>
        </p:spPr>
      </p:pic>
    </p:spTree>
    <p:extLst>
      <p:ext uri="{BB962C8B-B14F-4D97-AF65-F5344CB8AC3E}">
        <p14:creationId xmlns:p14="http://schemas.microsoft.com/office/powerpoint/2010/main" val="316077811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4.1.1 – Network Devices – Other Hardware</a:t>
            </a:r>
            <a:endParaRPr lang="en-GB" sz="3200" b="1" dirty="0" smtClean="0"/>
          </a:p>
        </p:txBody>
      </p:sp>
      <p:sp>
        <p:nvSpPr>
          <p:cNvPr id="34" name="Rectangle 33"/>
          <p:cNvSpPr/>
          <p:nvPr/>
        </p:nvSpPr>
        <p:spPr>
          <a:xfrm>
            <a:off x="323527" y="1159579"/>
            <a:ext cx="8496945" cy="5559984"/>
          </a:xfrm>
          <a:prstGeom prst="rect">
            <a:avLst/>
          </a:prstGeom>
        </p:spPr>
        <p:txBody>
          <a:bodyPr wrap="square">
            <a:spAutoFit/>
          </a:bodyPr>
          <a:lstStyle/>
          <a:p>
            <a:pPr>
              <a:buClr>
                <a:srgbClr val="00B050"/>
              </a:buClr>
            </a:pPr>
            <a:r>
              <a:rPr lang="en-US" sz="1870" b="1" dirty="0" smtClean="0">
                <a:latin typeface="Arial" panose="020B0604020202020204" pitchFamily="34" charset="0"/>
                <a:cs typeface="Arial" panose="020B0604020202020204" pitchFamily="34" charset="0"/>
              </a:rPr>
              <a:t>Gateway</a:t>
            </a:r>
          </a:p>
          <a:p>
            <a:pPr marL="342900" indent="-342900">
              <a:buClr>
                <a:srgbClr val="00B050"/>
              </a:buClr>
              <a:buFont typeface="Wingdings 3" panose="05040102010807070707" pitchFamily="18" charset="2"/>
              <a:buChar char=""/>
            </a:pPr>
            <a:r>
              <a:rPr lang="en-US" sz="1870" dirty="0" smtClean="0">
                <a:latin typeface="Arial" panose="020B0604020202020204" pitchFamily="34" charset="0"/>
                <a:cs typeface="Arial" panose="020B0604020202020204" pitchFamily="34" charset="0"/>
              </a:rPr>
              <a:t>A </a:t>
            </a:r>
            <a:r>
              <a:rPr lang="en-US" sz="1870" b="1" dirty="0" smtClean="0">
                <a:solidFill>
                  <a:srgbClr val="FF0000"/>
                </a:solidFill>
                <a:latin typeface="Arial" panose="020B0604020202020204" pitchFamily="34" charset="0"/>
                <a:cs typeface="Arial" panose="020B0604020202020204" pitchFamily="34" charset="0"/>
              </a:rPr>
              <a:t>Gateway</a:t>
            </a:r>
            <a:r>
              <a:rPr lang="en-US" sz="1870" dirty="0" smtClean="0">
                <a:solidFill>
                  <a:srgbClr val="FF0000"/>
                </a:solidFill>
                <a:latin typeface="Arial" panose="020B0604020202020204" pitchFamily="34" charset="0"/>
                <a:cs typeface="Arial" panose="020B0604020202020204" pitchFamily="34" charset="0"/>
              </a:rPr>
              <a:t> </a:t>
            </a:r>
            <a:r>
              <a:rPr lang="en-US" sz="1870" dirty="0" smtClean="0">
                <a:latin typeface="Arial" panose="020B0604020202020204" pitchFamily="34" charset="0"/>
                <a:cs typeface="Arial" panose="020B0604020202020204" pitchFamily="34" charset="0"/>
              </a:rPr>
              <a:t>is a network point (or </a:t>
            </a:r>
            <a:r>
              <a:rPr lang="en-US" sz="1870" b="1" dirty="0" smtClean="0">
                <a:solidFill>
                  <a:srgbClr val="FF0000"/>
                </a:solidFill>
                <a:latin typeface="Arial" panose="020B0604020202020204" pitchFamily="34" charset="0"/>
                <a:cs typeface="Arial" panose="020B0604020202020204" pitchFamily="34" charset="0"/>
              </a:rPr>
              <a:t>Node</a:t>
            </a:r>
            <a:r>
              <a:rPr lang="en-US" sz="1870" dirty="0" smtClean="0">
                <a:latin typeface="Arial" panose="020B0604020202020204" pitchFamily="34" charset="0"/>
                <a:cs typeface="Arial" panose="020B0604020202020204" pitchFamily="34" charset="0"/>
              </a:rPr>
              <a:t>) that acts as an entrance to another network. It is a key point for data on its way to and from other networks. All networks will have boundaries so that all communication within the network is conducted using devices such as switches or routers, If a network node needs to communicate outside its network, it needs to use a gateway.</a:t>
            </a:r>
          </a:p>
          <a:p>
            <a:pPr>
              <a:buClr>
                <a:srgbClr val="00B050"/>
              </a:buClr>
            </a:pPr>
            <a:r>
              <a:rPr lang="en-US" sz="1870" b="1" dirty="0" smtClean="0">
                <a:latin typeface="Arial" panose="020B0604020202020204" pitchFamily="34" charset="0"/>
                <a:cs typeface="Arial" panose="020B0604020202020204" pitchFamily="34" charset="0"/>
              </a:rPr>
              <a:t>Network Interface Card</a:t>
            </a:r>
          </a:p>
          <a:p>
            <a:pPr marL="342900" indent="-342900">
              <a:buClr>
                <a:srgbClr val="00B050"/>
              </a:buClr>
              <a:buFont typeface="Wingdings 3" panose="05040102010807070707" pitchFamily="18" charset="2"/>
              <a:buChar char=""/>
            </a:pPr>
            <a:r>
              <a:rPr lang="en-US" sz="1870" dirty="0" smtClean="0">
                <a:latin typeface="Arial" panose="020B0604020202020204" pitchFamily="34" charset="0"/>
                <a:cs typeface="Arial" panose="020B0604020202020204" pitchFamily="34" charset="0"/>
              </a:rPr>
              <a:t>A </a:t>
            </a:r>
            <a:r>
              <a:rPr lang="en-US" sz="1870" b="1" dirty="0" smtClean="0">
                <a:solidFill>
                  <a:srgbClr val="FF0000"/>
                </a:solidFill>
                <a:latin typeface="Arial" panose="020B0604020202020204" pitchFamily="34" charset="0"/>
                <a:cs typeface="Arial" panose="020B0604020202020204" pitchFamily="34" charset="0"/>
              </a:rPr>
              <a:t>Network Interface Card (NIC) </a:t>
            </a:r>
            <a:r>
              <a:rPr lang="en-US" sz="1870" dirty="0" smtClean="0">
                <a:latin typeface="Arial" panose="020B0604020202020204" pitchFamily="34" charset="0"/>
                <a:cs typeface="Arial" panose="020B0604020202020204" pitchFamily="34" charset="0"/>
              </a:rPr>
              <a:t>is needed to allow a device to connect to a network (e.g. the internet). It is usually part of the device hardware and frequently contains the MAC address generated at the manufacturing stage.</a:t>
            </a:r>
          </a:p>
          <a:p>
            <a:pPr>
              <a:buClr>
                <a:srgbClr val="00B050"/>
              </a:buClr>
            </a:pPr>
            <a:r>
              <a:rPr lang="en-US" sz="1870" b="1" dirty="0" smtClean="0">
                <a:latin typeface="Arial" panose="020B0604020202020204" pitchFamily="34" charset="0"/>
                <a:cs typeface="Arial" panose="020B0604020202020204" pitchFamily="34" charset="0"/>
              </a:rPr>
              <a:t>Network Cables</a:t>
            </a:r>
            <a:endParaRPr lang="en-US" sz="187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870" dirty="0" smtClean="0">
                <a:latin typeface="Arial" panose="020B0604020202020204" pitchFamily="34" charset="0"/>
                <a:cs typeface="Arial" panose="020B0604020202020204" pitchFamily="34" charset="0"/>
              </a:rPr>
              <a:t>Even though many computer systems use Wi-Fi, </a:t>
            </a:r>
            <a:r>
              <a:rPr lang="en-US" sz="1870" b="1" dirty="0" smtClean="0">
                <a:solidFill>
                  <a:srgbClr val="FF0000"/>
                </a:solidFill>
                <a:latin typeface="Arial" panose="020B0604020202020204" pitchFamily="34" charset="0"/>
                <a:cs typeface="Arial" panose="020B0604020202020204" pitchFamily="34" charset="0"/>
              </a:rPr>
              <a:t>network cables </a:t>
            </a:r>
            <a:r>
              <a:rPr lang="en-US" sz="1870" dirty="0" smtClean="0">
                <a:latin typeface="Arial" panose="020B0604020202020204" pitchFamily="34" charset="0"/>
                <a:cs typeface="Arial" panose="020B0604020202020204" pitchFamily="34" charset="0"/>
              </a:rPr>
              <a:t>are still used because they have the following advantages over Wi-Fi.</a:t>
            </a:r>
          </a:p>
          <a:p>
            <a:pPr marL="519113" indent="-231775">
              <a:buClr>
                <a:srgbClr val="00B050"/>
              </a:buClr>
              <a:buFont typeface="Arial" panose="020B0604020202020204" pitchFamily="34" charset="0"/>
              <a:buChar char="•"/>
            </a:pPr>
            <a:r>
              <a:rPr lang="en-US" sz="1870" dirty="0" smtClean="0">
                <a:latin typeface="Arial" panose="020B0604020202020204" pitchFamily="34" charset="0"/>
                <a:cs typeface="Arial" panose="020B0604020202020204" pitchFamily="34" charset="0"/>
              </a:rPr>
              <a:t>Faster data transfer rates</a:t>
            </a:r>
          </a:p>
          <a:p>
            <a:pPr marL="519113" indent="-231775">
              <a:buClr>
                <a:srgbClr val="00B050"/>
              </a:buClr>
              <a:buFont typeface="Arial" panose="020B0604020202020204" pitchFamily="34" charset="0"/>
              <a:buChar char="•"/>
            </a:pPr>
            <a:r>
              <a:rPr lang="en-US" sz="1870" dirty="0" smtClean="0">
                <a:latin typeface="Arial" panose="020B0604020202020204" pitchFamily="34" charset="0"/>
                <a:cs typeface="Arial" panose="020B0604020202020204" pitchFamily="34" charset="0"/>
              </a:rPr>
              <a:t>Can be more secure that wireless networks</a:t>
            </a:r>
          </a:p>
          <a:p>
            <a:pPr marL="342900" indent="-342900">
              <a:buClr>
                <a:srgbClr val="00B050"/>
              </a:buClr>
              <a:buFont typeface="Wingdings 3" panose="05040102010807070707" pitchFamily="18" charset="2"/>
              <a:buChar char=""/>
            </a:pPr>
            <a:r>
              <a:rPr lang="en-US" sz="1870" dirty="0" smtClean="0">
                <a:latin typeface="Arial" panose="020B0604020202020204" pitchFamily="34" charset="0"/>
                <a:cs typeface="Arial" panose="020B0604020202020204" pitchFamily="34" charset="0"/>
              </a:rPr>
              <a:t>The cables can be either copper or fibre optics – the latter offers higher data transfer rates and also better security (see notes on quantum cryptography).</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61</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264302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lnSpc>
                <a:spcPts val="2600"/>
              </a:lnSpc>
            </a:pPr>
            <a:r>
              <a:rPr lang="en-GB" sz="2800" dirty="0" smtClean="0"/>
              <a:t>4.1.2 – Differences Between IP and MAC Addresses</a:t>
            </a:r>
            <a:endParaRPr lang="en-GB" sz="2800" b="1" dirty="0" smtClean="0"/>
          </a:p>
        </p:txBody>
      </p:sp>
      <p:sp>
        <p:nvSpPr>
          <p:cNvPr id="34" name="Rectangle 33"/>
          <p:cNvSpPr/>
          <p:nvPr/>
        </p:nvSpPr>
        <p:spPr>
          <a:xfrm>
            <a:off x="323527" y="1159579"/>
            <a:ext cx="5904657"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A MAC address is a unique number that identifies a device connected to the Internet. SO what is the difference between an IP address and a MAC address? The IP address gives the </a:t>
            </a:r>
            <a:r>
              <a:rPr lang="en-US" sz="2000" i="1" dirty="0" smtClean="0">
                <a:latin typeface="Arial" panose="020B0604020202020204" pitchFamily="34" charset="0"/>
                <a:cs typeface="Arial" panose="020B0604020202020204" pitchFamily="34" charset="0"/>
              </a:rPr>
              <a:t>location </a:t>
            </a:r>
            <a:r>
              <a:rPr lang="en-US" sz="2000" dirty="0" smtClean="0">
                <a:latin typeface="Arial" panose="020B0604020202020204" pitchFamily="34" charset="0"/>
                <a:cs typeface="Arial" panose="020B0604020202020204" pitchFamily="34" charset="0"/>
              </a:rPr>
              <a:t>of a device on the internet, whereas the MAC address </a:t>
            </a:r>
            <a:r>
              <a:rPr lang="en-US" sz="2000" i="1" dirty="0" smtClean="0">
                <a:latin typeface="Arial" panose="020B0604020202020204" pitchFamily="34" charset="0"/>
                <a:cs typeface="Arial" panose="020B0604020202020204" pitchFamily="34" charset="0"/>
              </a:rPr>
              <a:t>identifies</a:t>
            </a:r>
            <a:r>
              <a:rPr lang="en-US" sz="2000" dirty="0" smtClean="0">
                <a:latin typeface="Arial" panose="020B0604020202020204" pitchFamily="34" charset="0"/>
                <a:cs typeface="Arial" panose="020B0604020202020204" pitchFamily="34" charset="0"/>
              </a:rPr>
              <a:t> the device connected to the Internet</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You can think of the IP as the address if the house you live in (it will have some unique ways of identifying it, such as a post or zone code). Using this example, the MAC address can be thought of as a way if uniquely identifying each person living in that house. It is possible to move house (so your IP address will change) but the same people will be living in the new house (so their MAC address will remain unchanged).</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61</a:t>
            </a:r>
            <a:endParaRPr lang="en-GB" sz="2400" b="1" dirty="0">
              <a:latin typeface="Arial" panose="020B0604020202020204" pitchFamily="34" charset="0"/>
              <a:cs typeface="Arial" panose="020B0604020202020204" pitchFamily="34" charset="0"/>
            </a:endParaRPr>
          </a:p>
        </p:txBody>
      </p:sp>
      <p:pic>
        <p:nvPicPr>
          <p:cNvPr id="7" name="Picture 6" descr="http://cloud.addictivetips.com/wp-content/uploads/2010/07/DNSserver2.jpg"/>
          <p:cNvPicPr/>
          <p:nvPr/>
        </p:nvPicPr>
        <p:blipFill>
          <a:blip r:embed="rId3">
            <a:extLst>
              <a:ext uri="{28A0092B-C50C-407E-A947-70E740481C1C}">
                <a14:useLocalDpi xmlns:a14="http://schemas.microsoft.com/office/drawing/2010/main" val="0"/>
              </a:ext>
            </a:extLst>
          </a:blip>
          <a:srcRect/>
          <a:stretch>
            <a:fillRect/>
          </a:stretch>
        </p:blipFill>
        <p:spPr bwMode="auto">
          <a:xfrm>
            <a:off x="6300192" y="1196751"/>
            <a:ext cx="2468293" cy="1629177"/>
          </a:xfrm>
          <a:prstGeom prst="rect">
            <a:avLst/>
          </a:prstGeom>
          <a:noFill/>
          <a:ln>
            <a:noFill/>
          </a:ln>
        </p:spPr>
      </p:pic>
      <p:pic>
        <p:nvPicPr>
          <p:cNvPr id="8" name="Picture 7" descr="http://www.fablabsd.org/wp-content/uploads/2012/12/breakdown-url.jpg"/>
          <p:cNvPicPr/>
          <p:nvPr/>
        </p:nvPicPr>
        <p:blipFill>
          <a:blip r:embed="rId4">
            <a:extLst>
              <a:ext uri="{28A0092B-C50C-407E-A947-70E740481C1C}">
                <a14:useLocalDpi xmlns:a14="http://schemas.microsoft.com/office/drawing/2010/main" val="0"/>
              </a:ext>
            </a:extLst>
          </a:blip>
          <a:srcRect/>
          <a:stretch>
            <a:fillRect/>
          </a:stretch>
        </p:blipFill>
        <p:spPr bwMode="auto">
          <a:xfrm>
            <a:off x="6300192" y="2965361"/>
            <a:ext cx="2468293" cy="735117"/>
          </a:xfrm>
          <a:prstGeom prst="rect">
            <a:avLst/>
          </a:prstGeom>
          <a:noFill/>
          <a:ln>
            <a:noFill/>
          </a:ln>
        </p:spPr>
      </p:pic>
      <p:pic>
        <p:nvPicPr>
          <p:cNvPr id="9" name="Picture 8" descr="https://blog.sucuri.net/wp-content/uploads/2014/09/Sucuri-Web-Server-Compromise-Web-Servers-650x274.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5775" y="3839911"/>
            <a:ext cx="2534352" cy="1033833"/>
          </a:xfrm>
          <a:prstGeom prst="rect">
            <a:avLst/>
          </a:prstGeom>
          <a:noFill/>
          <a:ln>
            <a:noFill/>
          </a:ln>
        </p:spPr>
      </p:pic>
      <p:pic>
        <p:nvPicPr>
          <p:cNvPr id="2054" name="Picture 6" descr="http://www.fablabsd.org/wp-content/uploads/2012/12/browsers-ki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5775" y="5013176"/>
            <a:ext cx="2502710" cy="1484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74773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188640"/>
            <a:ext cx="7704856" cy="432048"/>
          </a:xfrm>
        </p:spPr>
        <p:txBody>
          <a:bodyPr>
            <a:noAutofit/>
          </a:bodyPr>
          <a:lstStyle/>
          <a:p>
            <a:pPr>
              <a:lnSpc>
                <a:spcPts val="2600"/>
              </a:lnSpc>
            </a:pPr>
            <a:r>
              <a:rPr lang="en-GB" sz="4800" dirty="0" smtClean="0"/>
              <a:t>4.1.3 – Wi-Fi and Bluetooth</a:t>
            </a:r>
            <a:endParaRPr lang="en-GB" sz="4800" b="1" dirty="0" smtClean="0"/>
          </a:p>
        </p:txBody>
      </p:sp>
      <p:sp>
        <p:nvSpPr>
          <p:cNvPr id="34" name="Rectangle 33"/>
          <p:cNvSpPr/>
          <p:nvPr/>
        </p:nvSpPr>
        <p:spPr>
          <a:xfrm>
            <a:off x="323527" y="1159579"/>
            <a:ext cx="6696745"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Both Wi-Fi and Bluetooth offer wireless communication between devices. They both use radio frequencies as the carrier of data transmission.</a:t>
            </a:r>
          </a:p>
          <a:p>
            <a:pPr>
              <a:buClr>
                <a:srgbClr val="00B050"/>
              </a:buClr>
            </a:pPr>
            <a:r>
              <a:rPr lang="en-US" sz="1700" b="1" dirty="0" smtClean="0">
                <a:latin typeface="Arial" panose="020B0604020202020204" pitchFamily="34" charset="0"/>
                <a:cs typeface="Arial" panose="020B0604020202020204" pitchFamily="34" charset="0"/>
              </a:rPr>
              <a:t>How Computers use Wi-Fi and Bluetooth to connect to Networks</a:t>
            </a:r>
          </a:p>
          <a:p>
            <a:pPr marL="342900" indent="-342900">
              <a:buClr>
                <a:srgbClr val="00B050"/>
              </a:buClr>
              <a:buFont typeface="Wingdings 3" panose="05040102010807070707" pitchFamily="18" charset="2"/>
              <a:buChar char=""/>
            </a:pPr>
            <a:r>
              <a:rPr lang="en-US" sz="1700" b="1" dirty="0" smtClean="0">
                <a:latin typeface="Arial" panose="020B0604020202020204" pitchFamily="34" charset="0"/>
                <a:cs typeface="Arial" panose="020B0604020202020204" pitchFamily="34" charset="0"/>
              </a:rPr>
              <a:t>Wi-Fi</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A wireless transmitter (WAP) receives information from a network via its connection (e.g. a broadband connection if the internet is used). This transmitter converts the received information into radio waves and then transmits them.</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A device (e.g. a computer) receives the radio waves via an installed wireless adaptor which allows it to download the information from the data source. This, of course, works in reverse when the device wishes to transmit data over the network.</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Wi-Fi is best suited to operating full-scale networks since it offers much faster data transfer rates, better range and better security than Bluetooth. A Wi-Fi-enabled device (such as a computer or smartphone) can access, for example, the internet wirelessly at any </a:t>
            </a:r>
            <a:r>
              <a:rPr lang="en-US" sz="1700" b="1" dirty="0" smtClean="0">
                <a:solidFill>
                  <a:srgbClr val="FF0000"/>
                </a:solidFill>
                <a:latin typeface="Arial" panose="020B0604020202020204" pitchFamily="34" charset="0"/>
                <a:cs typeface="Arial" panose="020B0604020202020204" pitchFamily="34" charset="0"/>
              </a:rPr>
              <a:t>access point (AP)</a:t>
            </a:r>
            <a:r>
              <a:rPr lang="en-US" sz="1700" dirty="0" smtClean="0">
                <a:latin typeface="Arial" panose="020B0604020202020204" pitchFamily="34" charset="0"/>
                <a:cs typeface="Arial" panose="020B0604020202020204" pitchFamily="34" charset="0"/>
              </a:rPr>
              <a:t> of </a:t>
            </a:r>
            <a:r>
              <a:rPr lang="en-US" sz="1700" b="1" dirty="0" smtClean="0">
                <a:solidFill>
                  <a:srgbClr val="FF0000"/>
                </a:solidFill>
                <a:latin typeface="Arial" panose="020B0604020202020204" pitchFamily="34" charset="0"/>
                <a:cs typeface="Arial" panose="020B0604020202020204" pitchFamily="34" charset="0"/>
              </a:rPr>
              <a:t>hot spot</a:t>
            </a:r>
            <a:r>
              <a:rPr lang="en-US" sz="1700" dirty="0" smtClean="0">
                <a:solidFill>
                  <a:srgbClr val="FF0000"/>
                </a:solidFill>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up to 100M away.</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62</a:t>
            </a:r>
            <a:endParaRPr lang="en-GB" sz="2400" b="1" dirty="0">
              <a:latin typeface="Arial" panose="020B0604020202020204" pitchFamily="34" charset="0"/>
              <a:cs typeface="Arial" panose="020B0604020202020204" pitchFamily="34" charset="0"/>
            </a:endParaRPr>
          </a:p>
        </p:txBody>
      </p:sp>
      <p:pic>
        <p:nvPicPr>
          <p:cNvPr id="2050" name="Picture 2" descr="Afficher l'image d'origin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07" t="3392" r="2521" b="5019"/>
          <a:stretch/>
        </p:blipFill>
        <p:spPr bwMode="auto">
          <a:xfrm>
            <a:off x="6989511" y="3054602"/>
            <a:ext cx="1766001" cy="123849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fficher l'image d'orig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89511" y="1267247"/>
            <a:ext cx="1779553" cy="1153641"/>
          </a:xfrm>
          <a:prstGeom prst="rect">
            <a:avLst/>
          </a:prstGeom>
          <a:noFill/>
          <a:extLst>
            <a:ext uri="{909E8E84-426E-40DD-AFC4-6F175D3DCCD1}">
              <a14:hiddenFill xmlns:a14="http://schemas.microsoft.com/office/drawing/2010/main">
                <a:solidFill>
                  <a:srgbClr val="FFFFFF"/>
                </a:solidFill>
              </a14:hiddenFill>
            </a:ext>
          </a:extLst>
        </p:spPr>
      </p:pic>
      <p:pic>
        <p:nvPicPr>
          <p:cNvPr id="2" name="How Does WiFi Wor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989511" y="4684489"/>
            <a:ext cx="1786562" cy="1004157"/>
          </a:xfrm>
          <a:prstGeom prst="rect">
            <a:avLst/>
          </a:prstGeom>
        </p:spPr>
      </p:pic>
      <p:sp>
        <p:nvSpPr>
          <p:cNvPr id="10" name="TextBox 9">
            <a:hlinkClick r:id="rId8" action="ppaction://hlinkfile"/>
          </p:cNvPr>
          <p:cNvSpPr txBox="1"/>
          <p:nvPr/>
        </p:nvSpPr>
        <p:spPr>
          <a:xfrm>
            <a:off x="7096209" y="5895373"/>
            <a:ext cx="1531188" cy="369332"/>
          </a:xfrm>
          <a:prstGeom prst="rect">
            <a:avLst/>
          </a:prstGeom>
          <a:noFill/>
        </p:spPr>
        <p:txBody>
          <a:bodyPr wrap="none" rtlCol="0">
            <a:spAutoFit/>
          </a:bodyPr>
          <a:lstStyle/>
          <a:p>
            <a:r>
              <a:rPr lang="en-US" dirty="0" smtClean="0"/>
              <a:t>Or Click here</a:t>
            </a:r>
            <a:endParaRPr lang="en-GB" dirty="0"/>
          </a:p>
        </p:txBody>
      </p:sp>
    </p:spTree>
    <p:extLst>
      <p:ext uri="{BB962C8B-B14F-4D97-AF65-F5344CB8AC3E}">
        <p14:creationId xmlns:p14="http://schemas.microsoft.com/office/powerpoint/2010/main" val="396495240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
          <p:cNvSpPr txBox="1">
            <a:spLocks/>
          </p:cNvSpPr>
          <p:nvPr/>
        </p:nvSpPr>
        <p:spPr>
          <a:xfrm>
            <a:off x="179512" y="1081976"/>
            <a:ext cx="8715375" cy="5626006"/>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fontAlgn="auto">
              <a:buNone/>
            </a:pPr>
            <a:endParaRPr lang="en-US" sz="2800" dirty="0" smtClean="0">
              <a:latin typeface="Arial" panose="020B0604020202020204" pitchFamily="34" charset="0"/>
              <a:cs typeface="Arial" panose="020B0604020202020204" pitchFamily="34" charset="0"/>
            </a:endParaRPr>
          </a:p>
        </p:txBody>
      </p:sp>
      <p:sp>
        <p:nvSpPr>
          <p:cNvPr id="13" name="Round Same Side Corner Rectangle 12">
            <a:hlinkClick r:id="rId3" action="ppaction://hlinksldjump"/>
          </p:cNvPr>
          <p:cNvSpPr/>
          <p:nvPr/>
        </p:nvSpPr>
        <p:spPr>
          <a:xfrm>
            <a:off x="179512" y="724786"/>
            <a:ext cx="1142385"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600" b="1" dirty="0" smtClean="0"/>
              <a:t>Chapters</a:t>
            </a:r>
            <a:endParaRPr lang="en-GB" b="1" dirty="0"/>
          </a:p>
        </p:txBody>
      </p:sp>
      <p:sp>
        <p:nvSpPr>
          <p:cNvPr id="27" name="Round Same Side Corner Rectangle 26">
            <a:hlinkClick r:id="rId4" action="ppaction://hlinkpres?slideindex=1&amp;slidetitle="/>
          </p:cNvPr>
          <p:cNvSpPr/>
          <p:nvPr/>
        </p:nvSpPr>
        <p:spPr>
          <a:xfrm>
            <a:off x="1389903"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1</a:t>
            </a:r>
            <a:endParaRPr lang="en-GB" b="1" dirty="0">
              <a:latin typeface="Calibri" panose="020F0502020204030204" pitchFamily="34" charset="0"/>
            </a:endParaRPr>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At A Glance</a:t>
            </a:r>
            <a:endParaRPr lang="en-GB" sz="3600" b="1" dirty="0" smtClean="0"/>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1906951526"/>
              </p:ext>
            </p:extLst>
          </p:nvPr>
        </p:nvGraphicFramePr>
        <p:xfrm>
          <a:off x="323528" y="1268760"/>
          <a:ext cx="8424936" cy="5278120"/>
        </p:xfrm>
        <a:graphic>
          <a:graphicData uri="http://schemas.openxmlformats.org/drawingml/2006/table">
            <a:tbl>
              <a:tblPr firstRow="1" bandRow="1">
                <a:tableStyleId>{5C22544A-7EE6-4342-B048-85BDC9FD1C3A}</a:tableStyleId>
              </a:tblPr>
              <a:tblGrid>
                <a:gridCol w="7344816"/>
                <a:gridCol w="1080120"/>
              </a:tblGrid>
              <a:tr h="370840">
                <a:tc>
                  <a:txBody>
                    <a:bodyPr/>
                    <a:lstStyle/>
                    <a:p>
                      <a:r>
                        <a:rPr lang="en-US" sz="1600" dirty="0" smtClean="0">
                          <a:latin typeface="Calibri" panose="020F0502020204030204" pitchFamily="34" charset="0"/>
                        </a:rPr>
                        <a:t>Components</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Weighting</a:t>
                      </a:r>
                      <a:endParaRPr lang="en-GB" sz="1600" dirty="0">
                        <a:latin typeface="Calibri" panose="020F0502020204030204" pitchFamily="34" charset="0"/>
                      </a:endParaRPr>
                    </a:p>
                  </a:txBody>
                  <a:tcPr/>
                </a:tc>
              </a:tr>
              <a:tr h="370840">
                <a:tc>
                  <a:txBody>
                    <a:bodyPr/>
                    <a:lstStyle/>
                    <a:p>
                      <a:r>
                        <a:rPr kumimoji="0" lang="en-US" sz="1600" b="1" i="0" u="none" strike="noStrike" kern="1200" baseline="0" dirty="0" smtClean="0">
                          <a:solidFill>
                            <a:schemeClr val="dk1"/>
                          </a:solidFill>
                          <a:latin typeface="Calibri" panose="020F0502020204030204" pitchFamily="34" charset="0"/>
                          <a:ea typeface="+mn-ea"/>
                          <a:cs typeface="+mn-cs"/>
                        </a:rPr>
                        <a:t>Paper 1 Theory                                                                                                                  2 hours</a:t>
                      </a:r>
                    </a:p>
                    <a:p>
                      <a:r>
                        <a:rPr kumimoji="0" lang="en-US" sz="1600" b="0" i="0" u="none" strike="noStrike" kern="1200" baseline="0" dirty="0" smtClean="0">
                          <a:solidFill>
                            <a:schemeClr val="dk1"/>
                          </a:solidFill>
                          <a:latin typeface="Calibri" panose="020F0502020204030204" pitchFamily="34" charset="0"/>
                          <a:ea typeface="+mn-ea"/>
                          <a:cs typeface="+mn-cs"/>
                        </a:rPr>
                        <a:t>This written paper tests sections 1–21 of the syllabus content. All questions are compulsory, mostly multiple choice or short answer questions, but also some </a:t>
                      </a:r>
                      <a:r>
                        <a:rPr kumimoji="0" lang="en-GB" sz="1600" b="0" i="0" u="none" strike="noStrike" kern="1200" baseline="0" dirty="0" smtClean="0">
                          <a:solidFill>
                            <a:schemeClr val="dk1"/>
                          </a:solidFill>
                          <a:latin typeface="Calibri" panose="020F0502020204030204" pitchFamily="34" charset="0"/>
                          <a:ea typeface="+mn-ea"/>
                          <a:cs typeface="+mn-cs"/>
                        </a:rPr>
                        <a:t>require longer answers.</a:t>
                      </a:r>
                    </a:p>
                    <a:p>
                      <a:r>
                        <a:rPr kumimoji="0" lang="en-GB" sz="1600" b="0" i="0" u="none" strike="noStrike" kern="1200" baseline="0" dirty="0" smtClean="0">
                          <a:solidFill>
                            <a:schemeClr val="dk1"/>
                          </a:solidFill>
                          <a:latin typeface="Calibri" panose="020F0502020204030204" pitchFamily="34" charset="0"/>
                          <a:ea typeface="+mn-ea"/>
                          <a:cs typeface="+mn-cs"/>
                        </a:rPr>
                        <a:t>100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40%</a:t>
                      </a:r>
                      <a:endParaRPr lang="en-GB" sz="1600" dirty="0">
                        <a:latin typeface="Calibri" panose="020F0502020204030204" pitchFamily="34" charset="0"/>
                      </a:endParaRPr>
                    </a:p>
                  </a:txBody>
                  <a:tcPr/>
                </a:tc>
              </a:tr>
              <a:tr h="370840">
                <a:tc>
                  <a:txBody>
                    <a:bodyPr/>
                    <a:lstStyle/>
                    <a:p>
                      <a:r>
                        <a:rPr kumimoji="0" lang="fr-FR" sz="1600" b="1" i="0" u="none" strike="noStrike" kern="1200" baseline="0" dirty="0" smtClean="0">
                          <a:solidFill>
                            <a:schemeClr val="dk1"/>
                          </a:solidFill>
                          <a:latin typeface="Calibri" panose="020F0502020204030204" pitchFamily="34" charset="0"/>
                          <a:ea typeface="+mn-ea"/>
                          <a:cs typeface="+mn-cs"/>
                        </a:rPr>
                        <a:t>Paper 2 Document Production, Data Manipulation</a:t>
                      </a:r>
                    </a:p>
                    <a:p>
                      <a:r>
                        <a:rPr kumimoji="0" lang="en-US" sz="1600" b="1" i="0" u="none" strike="noStrike" kern="1200" baseline="0" dirty="0" smtClean="0">
                          <a:solidFill>
                            <a:schemeClr val="dk1"/>
                          </a:solidFill>
                          <a:latin typeface="Calibri" panose="020F0502020204030204" pitchFamily="34" charset="0"/>
                          <a:ea typeface="+mn-ea"/>
                          <a:cs typeface="+mn-cs"/>
                        </a:rPr>
                        <a:t>and Presentations                                                                                       2 hours 30 minutes</a:t>
                      </a:r>
                    </a:p>
                    <a:p>
                      <a:r>
                        <a:rPr kumimoji="0" lang="en-US" sz="1600" b="0" i="0" u="none" strike="noStrike" kern="1200" baseline="0" dirty="0" smtClean="0">
                          <a:solidFill>
                            <a:schemeClr val="dk1"/>
                          </a:solidFill>
                          <a:latin typeface="Calibri" panose="020F0502020204030204" pitchFamily="34" charset="0"/>
                          <a:ea typeface="+mn-ea"/>
                          <a:cs typeface="+mn-cs"/>
                        </a:rPr>
                        <a:t>This test assesses the practical skills needed to use the applications covered in sections 17, 18 and 19 of the syllabus content.</a:t>
                      </a:r>
                    </a:p>
                    <a:p>
                      <a:r>
                        <a:rPr kumimoji="0" lang="en-GB" sz="1600" b="0" i="0" u="none" strike="noStrike" kern="1200" baseline="0" dirty="0" smtClean="0">
                          <a:solidFill>
                            <a:schemeClr val="dk1"/>
                          </a:solidFill>
                          <a:latin typeface="Calibri" panose="020F0502020204030204" pitchFamily="34" charset="0"/>
                          <a:ea typeface="+mn-ea"/>
                          <a:cs typeface="+mn-cs"/>
                        </a:rPr>
                        <a:t>All tasks are compulsory.</a:t>
                      </a:r>
                    </a:p>
                    <a:p>
                      <a:r>
                        <a:rPr kumimoji="0" lang="en-GB" sz="1600" b="0" i="0" u="none" strike="noStrike" kern="1200" baseline="0" dirty="0" smtClean="0">
                          <a:solidFill>
                            <a:schemeClr val="dk1"/>
                          </a:solidFill>
                          <a:latin typeface="Calibri" panose="020F0502020204030204" pitchFamily="34" charset="0"/>
                          <a:ea typeface="+mn-ea"/>
                          <a:cs typeface="+mn-cs"/>
                        </a:rPr>
                        <a:t>80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30%</a:t>
                      </a:r>
                      <a:endParaRPr lang="en-GB" sz="1600" dirty="0">
                        <a:latin typeface="Calibri" panose="020F0502020204030204" pitchFamily="34" charset="0"/>
                      </a:endParaRPr>
                    </a:p>
                  </a:txBody>
                  <a:tcPr/>
                </a:tc>
              </a:tr>
              <a:tr h="370840">
                <a:tc>
                  <a:txBody>
                    <a:bodyPr/>
                    <a:lstStyle/>
                    <a:p>
                      <a:r>
                        <a:rPr kumimoji="0" lang="en-US" sz="1600" b="1" i="0" u="none" strike="noStrike" kern="1200" baseline="0" dirty="0" smtClean="0">
                          <a:solidFill>
                            <a:schemeClr val="dk1"/>
                          </a:solidFill>
                          <a:latin typeface="Calibri" panose="020F0502020204030204" pitchFamily="34" charset="0"/>
                          <a:ea typeface="+mn-ea"/>
                          <a:cs typeface="+mn-cs"/>
                        </a:rPr>
                        <a:t>Paper 3 Data Analysis and Website Authoring                                    2 hours 30 minutes</a:t>
                      </a:r>
                    </a:p>
                    <a:p>
                      <a:r>
                        <a:rPr kumimoji="0" lang="en-US" sz="1600" b="0" i="0" u="none" strike="noStrike" kern="1200" baseline="0" dirty="0" smtClean="0">
                          <a:solidFill>
                            <a:schemeClr val="dk1"/>
                          </a:solidFill>
                          <a:latin typeface="Calibri" panose="020F0502020204030204" pitchFamily="34" charset="0"/>
                          <a:ea typeface="+mn-ea"/>
                          <a:cs typeface="+mn-cs"/>
                        </a:rPr>
                        <a:t>This test assesses the practical skills needed to use the applications covered in sections 20 and 21 of the syllabus content.</a:t>
                      </a:r>
                    </a:p>
                    <a:p>
                      <a:r>
                        <a:rPr kumimoji="0" lang="en-GB" sz="1600" b="0" i="0" u="none" strike="noStrike" kern="1200" baseline="0" dirty="0" smtClean="0">
                          <a:solidFill>
                            <a:schemeClr val="dk1"/>
                          </a:solidFill>
                          <a:latin typeface="Calibri" panose="020F0502020204030204" pitchFamily="34" charset="0"/>
                          <a:ea typeface="+mn-ea"/>
                          <a:cs typeface="+mn-cs"/>
                        </a:rPr>
                        <a:t>All tasks are compulsory.</a:t>
                      </a:r>
                    </a:p>
                    <a:p>
                      <a:r>
                        <a:rPr kumimoji="0" lang="en-GB" sz="1600" b="0" i="0" u="none" strike="noStrike" kern="1200" baseline="0" dirty="0" smtClean="0">
                          <a:solidFill>
                            <a:schemeClr val="dk1"/>
                          </a:solidFill>
                          <a:latin typeface="Calibri" panose="020F0502020204030204" pitchFamily="34" charset="0"/>
                          <a:ea typeface="+mn-ea"/>
                          <a:cs typeface="+mn-cs"/>
                        </a:rPr>
                        <a:t>80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30%</a:t>
                      </a:r>
                      <a:endParaRPr lang="en-GB" sz="1600" dirty="0">
                        <a:latin typeface="Calibri" panose="020F0502020204030204" pitchFamily="34" charset="0"/>
                      </a:endParaRPr>
                    </a:p>
                  </a:txBody>
                  <a:tcPr/>
                </a:tc>
              </a:tr>
            </a:tbl>
          </a:graphicData>
        </a:graphic>
      </p:graphicFrame>
      <p:sp>
        <p:nvSpPr>
          <p:cNvPr id="15" name="Round Same Side Corner Rectangle 14">
            <a:hlinkClick r:id="rId4" action="ppaction://hlinkpres?slideindex=1&amp;slidetitle="/>
          </p:cNvPr>
          <p:cNvSpPr/>
          <p:nvPr/>
        </p:nvSpPr>
        <p:spPr>
          <a:xfrm>
            <a:off x="2139360"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2</a:t>
            </a:r>
            <a:endParaRPr lang="en-GB" b="1" dirty="0">
              <a:latin typeface="Calibri" panose="020F0502020204030204" pitchFamily="34" charset="0"/>
            </a:endParaRPr>
          </a:p>
        </p:txBody>
      </p:sp>
      <p:sp>
        <p:nvSpPr>
          <p:cNvPr id="16" name="Round Same Side Corner Rectangle 15">
            <a:hlinkClick r:id="rId4" action="ppaction://hlinkpres?slideindex=1&amp;slidetitle="/>
          </p:cNvPr>
          <p:cNvSpPr/>
          <p:nvPr/>
        </p:nvSpPr>
        <p:spPr>
          <a:xfrm>
            <a:off x="2888817"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3</a:t>
            </a:r>
            <a:endParaRPr lang="en-GB" b="1" dirty="0">
              <a:latin typeface="Calibri" panose="020F0502020204030204" pitchFamily="34" charset="0"/>
            </a:endParaRPr>
          </a:p>
        </p:txBody>
      </p:sp>
      <p:sp>
        <p:nvSpPr>
          <p:cNvPr id="20" name="Round Same Side Corner Rectangle 19">
            <a:hlinkClick r:id="rId4" action="ppaction://hlinkpres?slideindex=1&amp;slidetitle="/>
          </p:cNvPr>
          <p:cNvSpPr/>
          <p:nvPr/>
        </p:nvSpPr>
        <p:spPr>
          <a:xfrm>
            <a:off x="3638274"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b="1" dirty="0">
                <a:latin typeface="Calibri" panose="020F0502020204030204" pitchFamily="34" charset="0"/>
              </a:rPr>
              <a:t>4</a:t>
            </a:r>
            <a:endParaRPr lang="en-GB" b="1" dirty="0">
              <a:latin typeface="Calibri" panose="020F0502020204030204" pitchFamily="34" charset="0"/>
            </a:endParaRPr>
          </a:p>
        </p:txBody>
      </p:sp>
      <p:sp>
        <p:nvSpPr>
          <p:cNvPr id="21" name="Round Same Side Corner Rectangle 20">
            <a:hlinkClick r:id="rId4" action="ppaction://hlinkpres?slideindex=1&amp;slidetitle="/>
          </p:cNvPr>
          <p:cNvSpPr/>
          <p:nvPr/>
        </p:nvSpPr>
        <p:spPr>
          <a:xfrm>
            <a:off x="4387731"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5</a:t>
            </a:r>
            <a:endParaRPr lang="en-GB" b="1" dirty="0">
              <a:latin typeface="Calibri" panose="020F0502020204030204" pitchFamily="34" charset="0"/>
            </a:endParaRPr>
          </a:p>
        </p:txBody>
      </p:sp>
      <p:sp>
        <p:nvSpPr>
          <p:cNvPr id="22" name="Round Same Side Corner Rectangle 21">
            <a:hlinkClick r:id="rId4" action="ppaction://hlinkpres?slideindex=1&amp;slidetitle="/>
          </p:cNvPr>
          <p:cNvSpPr/>
          <p:nvPr/>
        </p:nvSpPr>
        <p:spPr>
          <a:xfrm>
            <a:off x="5137188"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6</a:t>
            </a:r>
            <a:endParaRPr lang="en-GB" b="1" dirty="0">
              <a:latin typeface="Calibri" panose="020F0502020204030204" pitchFamily="34" charset="0"/>
            </a:endParaRPr>
          </a:p>
        </p:txBody>
      </p:sp>
      <p:sp>
        <p:nvSpPr>
          <p:cNvPr id="23" name="Round Same Side Corner Rectangle 22">
            <a:hlinkClick r:id="rId4" action="ppaction://hlinkpres?slideindex=1&amp;slidetitle="/>
          </p:cNvPr>
          <p:cNvSpPr/>
          <p:nvPr/>
        </p:nvSpPr>
        <p:spPr>
          <a:xfrm>
            <a:off x="5886645"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7</a:t>
            </a:r>
            <a:endParaRPr lang="en-GB" b="1" dirty="0">
              <a:latin typeface="Calibri" panose="020F0502020204030204" pitchFamily="34" charset="0"/>
            </a:endParaRPr>
          </a:p>
        </p:txBody>
      </p:sp>
      <p:sp>
        <p:nvSpPr>
          <p:cNvPr id="24" name="Round Same Side Corner Rectangle 23">
            <a:hlinkClick r:id="rId4" action="ppaction://hlinkpres?slideindex=1&amp;slidetitle="/>
          </p:cNvPr>
          <p:cNvSpPr/>
          <p:nvPr/>
        </p:nvSpPr>
        <p:spPr>
          <a:xfrm>
            <a:off x="6636102"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8</a:t>
            </a:r>
            <a:endParaRPr lang="en-GB" b="1" dirty="0">
              <a:latin typeface="Calibri" panose="020F0502020204030204" pitchFamily="34" charset="0"/>
            </a:endParaRPr>
          </a:p>
        </p:txBody>
      </p:sp>
      <p:sp>
        <p:nvSpPr>
          <p:cNvPr id="25" name="Round Same Side Corner Rectangle 24">
            <a:hlinkClick r:id="rId4" action="ppaction://hlinkpres?slideindex=1&amp;slidetitle="/>
          </p:cNvPr>
          <p:cNvSpPr/>
          <p:nvPr/>
        </p:nvSpPr>
        <p:spPr>
          <a:xfrm>
            <a:off x="7385559"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9</a:t>
            </a:r>
            <a:endParaRPr lang="en-GB" b="1" dirty="0">
              <a:latin typeface="Calibri" panose="020F0502020204030204" pitchFamily="34" charset="0"/>
            </a:endParaRPr>
          </a:p>
        </p:txBody>
      </p:sp>
      <p:sp>
        <p:nvSpPr>
          <p:cNvPr id="26" name="Round Same Side Corner Rectangle 25">
            <a:hlinkClick r:id="rId4" action="ppaction://hlinkpres?slideindex=1&amp;slidetitle="/>
          </p:cNvPr>
          <p:cNvSpPr/>
          <p:nvPr/>
        </p:nvSpPr>
        <p:spPr>
          <a:xfrm>
            <a:off x="8135017"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10</a:t>
            </a:r>
            <a:endParaRPr lang="en-GB" b="1" dirty="0">
              <a:latin typeface="Calibri" panose="020F0502020204030204" pitchFamily="34" charset="0"/>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188640"/>
            <a:ext cx="7704856" cy="432048"/>
          </a:xfrm>
        </p:spPr>
        <p:txBody>
          <a:bodyPr>
            <a:noAutofit/>
          </a:bodyPr>
          <a:lstStyle/>
          <a:p>
            <a:pPr>
              <a:lnSpc>
                <a:spcPts val="2600"/>
              </a:lnSpc>
            </a:pPr>
            <a:r>
              <a:rPr lang="en-GB" sz="4800" dirty="0" smtClean="0"/>
              <a:t>4.1.3 – Wi-Fi and Bluetooth</a:t>
            </a:r>
            <a:endParaRPr lang="en-GB" sz="4800" b="1" dirty="0" smtClean="0"/>
          </a:p>
        </p:txBody>
      </p:sp>
      <p:sp>
        <p:nvSpPr>
          <p:cNvPr id="34" name="Rectangle 33"/>
          <p:cNvSpPr/>
          <p:nvPr/>
        </p:nvSpPr>
        <p:spPr>
          <a:xfrm>
            <a:off x="323527" y="1159579"/>
            <a:ext cx="6408713" cy="5324535"/>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Bluetooth</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Bluetooth sends and receives radio waves in a band of 79 different frequencies (known as channels). These are all centered on a 2.45GHz frequency.</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Devices using Bluetooth automatically detect and connect to each other, but they don’t interfere with other devices since each communicating pair uses a different channel (from the 79 options)</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When a device wants to communicate, it picks one of the 79 channels at random. If the channel is already being used, it randomly picks another channel. This is known as </a:t>
            </a:r>
            <a:r>
              <a:rPr lang="en-US" sz="2000" b="1" dirty="0" smtClean="0">
                <a:solidFill>
                  <a:srgbClr val="FF0000"/>
                </a:solidFill>
                <a:latin typeface="Arial" panose="020B0604020202020204" pitchFamily="34" charset="0"/>
                <a:cs typeface="Arial" panose="020B0604020202020204" pitchFamily="34" charset="0"/>
              </a:rPr>
              <a:t>spread-spectrum frequency hopping</a:t>
            </a:r>
            <a:r>
              <a:rPr lang="en-US" sz="2000" dirty="0" smtClean="0">
                <a:latin typeface="Arial" panose="020B0604020202020204" pitchFamily="34" charset="0"/>
                <a:cs typeface="Arial" panose="020B0604020202020204" pitchFamily="34" charset="0"/>
              </a:rPr>
              <a:t>.</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To further minimise the risk of interference with other devices, the communication pairs constantly change the frequencies (channels) they are using (several times a second).</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62</a:t>
            </a:r>
            <a:endParaRPr lang="en-GB" sz="2400" b="1" dirty="0">
              <a:latin typeface="Arial" panose="020B0604020202020204" pitchFamily="34" charset="0"/>
              <a:cs typeface="Arial" panose="020B0604020202020204" pitchFamily="34" charset="0"/>
            </a:endParaRPr>
          </a:p>
        </p:txBody>
      </p:sp>
      <p:pic>
        <p:nvPicPr>
          <p:cNvPr id="5" name="Picture 6" descr="Afficher l'image d'origin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5414422"/>
            <a:ext cx="1748792" cy="11109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Afficher l'image d'origi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0272" y="3845811"/>
            <a:ext cx="1735240" cy="1282197"/>
          </a:xfrm>
          <a:prstGeom prst="rect">
            <a:avLst/>
          </a:prstGeom>
          <a:noFill/>
          <a:extLst>
            <a:ext uri="{909E8E84-426E-40DD-AFC4-6F175D3DCCD1}">
              <a14:hiddenFill xmlns:a14="http://schemas.microsoft.com/office/drawing/2010/main">
                <a:solidFill>
                  <a:srgbClr val="FFFFFF"/>
                </a:solidFill>
              </a14:hiddenFill>
            </a:ext>
          </a:extLst>
        </p:spPr>
      </p:pic>
      <p:pic>
        <p:nvPicPr>
          <p:cNvPr id="2" name="Understanding Bluetoot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76256" y="1339151"/>
            <a:ext cx="1937751" cy="1066444"/>
          </a:xfrm>
          <a:prstGeom prst="rect">
            <a:avLst/>
          </a:prstGeom>
        </p:spPr>
      </p:pic>
      <p:sp>
        <p:nvSpPr>
          <p:cNvPr id="3" name="TextBox 2">
            <a:hlinkClick r:id="rId8" action="ppaction://hlinkfile"/>
          </p:cNvPr>
          <p:cNvSpPr txBox="1"/>
          <p:nvPr/>
        </p:nvSpPr>
        <p:spPr>
          <a:xfrm>
            <a:off x="7020272" y="2661556"/>
            <a:ext cx="1531188" cy="369332"/>
          </a:xfrm>
          <a:prstGeom prst="rect">
            <a:avLst/>
          </a:prstGeom>
          <a:noFill/>
        </p:spPr>
        <p:txBody>
          <a:bodyPr wrap="none" rtlCol="0">
            <a:spAutoFit/>
          </a:bodyPr>
          <a:lstStyle/>
          <a:p>
            <a:r>
              <a:rPr lang="en-US" dirty="0" smtClean="0"/>
              <a:t>Or Click here</a:t>
            </a:r>
            <a:endParaRPr lang="en-GB" dirty="0"/>
          </a:p>
        </p:txBody>
      </p:sp>
    </p:spTree>
    <p:extLst>
      <p:ext uri="{BB962C8B-B14F-4D97-AF65-F5344CB8AC3E}">
        <p14:creationId xmlns:p14="http://schemas.microsoft.com/office/powerpoint/2010/main" val="104337520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188640"/>
            <a:ext cx="7704856" cy="432048"/>
          </a:xfrm>
        </p:spPr>
        <p:txBody>
          <a:bodyPr>
            <a:noAutofit/>
          </a:bodyPr>
          <a:lstStyle/>
          <a:p>
            <a:pPr>
              <a:lnSpc>
                <a:spcPts val="2600"/>
              </a:lnSpc>
            </a:pPr>
            <a:r>
              <a:rPr lang="en-GB" sz="4800" dirty="0" smtClean="0"/>
              <a:t>4.1.3 – Wi-Fi and Bluetooth</a:t>
            </a:r>
            <a:endParaRPr lang="en-GB" sz="4800" b="1" dirty="0" smtClean="0"/>
          </a:p>
        </p:txBody>
      </p:sp>
      <p:sp>
        <p:nvSpPr>
          <p:cNvPr id="34" name="Rectangle 33"/>
          <p:cNvSpPr/>
          <p:nvPr/>
        </p:nvSpPr>
        <p:spPr>
          <a:xfrm>
            <a:off x="323527" y="1159579"/>
            <a:ext cx="8424936" cy="244682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Essentially, Bluetooth is useful:</a:t>
            </a:r>
          </a:p>
          <a:p>
            <a:pPr marL="630238" indent="-28098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When transferring data between two or more devices that are very close together (&lt;30m distance)</a:t>
            </a:r>
          </a:p>
          <a:p>
            <a:pPr marL="630238" indent="-28098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When the speed of data transmission is not critical</a:t>
            </a:r>
          </a:p>
          <a:p>
            <a:pPr marL="630238" indent="-28098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For low bandwidth applications (e.g. when sending music files from a mobile-phone to a headset)</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Bluetooth creates a secure </a:t>
            </a:r>
            <a:r>
              <a:rPr lang="en-US" sz="1700" b="1" dirty="0" smtClean="0">
                <a:latin typeface="Arial" panose="020B0604020202020204" pitchFamily="34" charset="0"/>
                <a:cs typeface="Arial" panose="020B0604020202020204" pitchFamily="34" charset="0"/>
              </a:rPr>
              <a:t>wireless personal area network (WPAN)</a:t>
            </a:r>
            <a:r>
              <a:rPr lang="en-US" sz="1700" dirty="0" smtClean="0">
                <a:latin typeface="Arial" panose="020B0604020202020204" pitchFamily="34" charset="0"/>
                <a:cs typeface="Arial" panose="020B0604020202020204" pitchFamily="34" charset="0"/>
              </a:rPr>
              <a:t> based on key encryption.</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Table below </a:t>
            </a:r>
            <a:r>
              <a:rPr lang="en-US" sz="1700" dirty="0" err="1" smtClean="0">
                <a:latin typeface="Arial" panose="020B0604020202020204" pitchFamily="34" charset="0"/>
                <a:cs typeface="Arial" panose="020B0604020202020204" pitchFamily="34" charset="0"/>
              </a:rPr>
              <a:t>summarises</a:t>
            </a:r>
            <a:r>
              <a:rPr lang="en-US" sz="1700" dirty="0" smtClean="0">
                <a:latin typeface="Arial" panose="020B0604020202020204" pitchFamily="34" charset="0"/>
                <a:cs typeface="Arial" panose="020B0604020202020204" pitchFamily="34" charset="0"/>
              </a:rPr>
              <a:t> some of the differences between Wi-Fi and Bluetooth.</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62</a:t>
            </a:r>
            <a:endParaRPr lang="en-GB" sz="2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736927199"/>
              </p:ext>
            </p:extLst>
          </p:nvPr>
        </p:nvGraphicFramePr>
        <p:xfrm>
          <a:off x="323528" y="3701752"/>
          <a:ext cx="8496944" cy="2895600"/>
        </p:xfrm>
        <a:graphic>
          <a:graphicData uri="http://schemas.openxmlformats.org/drawingml/2006/table">
            <a:tbl>
              <a:tblPr firstRow="1" bandRow="1">
                <a:tableStyleId>{5C22544A-7EE6-4342-B048-85BDC9FD1C3A}</a:tableStyleId>
              </a:tblPr>
              <a:tblGrid>
                <a:gridCol w="2524325"/>
                <a:gridCol w="1820921"/>
                <a:gridCol w="4151698"/>
              </a:tblGrid>
              <a:tr h="240027">
                <a:tc>
                  <a:txBody>
                    <a:bodyPr/>
                    <a:lstStyle/>
                    <a:p>
                      <a:r>
                        <a:rPr lang="en-US" sz="1400" dirty="0" smtClean="0">
                          <a:latin typeface="Arial" panose="020B0604020202020204" pitchFamily="34" charset="0"/>
                          <a:cs typeface="Arial" panose="020B0604020202020204" pitchFamily="34" charset="0"/>
                        </a:rPr>
                        <a:t>Feature</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Bluetooth</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Wi-Fi</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Transmission frequency used</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2.4GHz</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2.4, 3.6, 5.0GHz</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Data transfer rate (maximum)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25 Mbits/second</a:t>
                      </a:r>
                      <a:r>
                        <a:rPr lang="en-US" sz="1400" baseline="0" dirty="0" smtClean="0">
                          <a:latin typeface="Arial" panose="020B0604020202020204" pitchFamily="34" charset="0"/>
                          <a:cs typeface="Arial" panose="020B0604020202020204" pitchFamily="34" charset="0"/>
                        </a:rPr>
                        <a:t> (-3.1 Mbytes/second)</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250 Mbits/second (-31 Mbytes/Second)</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Maximum effective range</a:t>
                      </a:r>
                      <a:r>
                        <a:rPr lang="en-US" sz="1400" baseline="0" dirty="0" smtClean="0">
                          <a:latin typeface="Arial" panose="020B0604020202020204" pitchFamily="34" charset="0"/>
                          <a:cs typeface="Arial" panose="020B0604020202020204" pitchFamily="34" charset="0"/>
                        </a:rPr>
                        <a:t> (metres)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30M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100m (but can be obstructed by walls</a:t>
                      </a:r>
                      <a:r>
                        <a:rPr lang="en-US" sz="1400" baseline="0" dirty="0" smtClean="0">
                          <a:latin typeface="Arial" panose="020B0604020202020204" pitchFamily="34" charset="0"/>
                          <a:cs typeface="Arial" panose="020B0604020202020204" pitchFamily="34" charset="0"/>
                        </a:rPr>
                        <a:t> etc. reducing effective range to only a few metres)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Maximum number of devices connected</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Up to 7</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Depends on the router used (can be one or many devices)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27">
                <a:tc>
                  <a:txBody>
                    <a:bodyPr/>
                    <a:lstStyle/>
                    <a:p>
                      <a:r>
                        <a:rPr lang="en-US" sz="1400" dirty="0" smtClean="0">
                          <a:latin typeface="Arial" panose="020B0604020202020204" pitchFamily="34" charset="0"/>
                          <a:cs typeface="Arial" panose="020B0604020202020204" pitchFamily="34" charset="0"/>
                        </a:rPr>
                        <a:t>Type of data transmission security</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Key matching encryption</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WEP (wireless equivalent privacy) and WPA</a:t>
                      </a:r>
                      <a:r>
                        <a:rPr lang="en-US" sz="1400" baseline="0" dirty="0" smtClean="0">
                          <a:latin typeface="Arial" panose="020B0604020202020204" pitchFamily="34" charset="0"/>
                          <a:cs typeface="Arial" panose="020B0604020202020204" pitchFamily="34" charset="0"/>
                        </a:rPr>
                        <a:t> (Wi-Fi protected access) are the most common security systems.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5741989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6" y="1159579"/>
            <a:ext cx="8496945" cy="5244513"/>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60" dirty="0" smtClean="0">
                <a:latin typeface="Arial" panose="020B0604020202020204" pitchFamily="34" charset="0"/>
                <a:cs typeface="Arial" panose="020B0604020202020204" pitchFamily="34" charset="0"/>
              </a:rPr>
              <a:t>Suppose you were asked to set up and configure a small network of 10 computers. You would need to consider the following points in the </a:t>
            </a:r>
            <a:r>
              <a:rPr lang="en-US" sz="1860" dirty="0">
                <a:latin typeface="Arial" panose="020B0604020202020204" pitchFamily="34" charset="0"/>
                <a:cs typeface="Arial" panose="020B0604020202020204" pitchFamily="34" charset="0"/>
              </a:rPr>
              <a:t>n</a:t>
            </a:r>
            <a:r>
              <a:rPr lang="en-US" sz="1860" dirty="0" smtClean="0">
                <a:latin typeface="Arial" panose="020B0604020202020204" pitchFamily="34" charset="0"/>
                <a:cs typeface="Arial" panose="020B0604020202020204" pitchFamily="34" charset="0"/>
              </a:rPr>
              <a:t>ext slide:</a:t>
            </a:r>
          </a:p>
          <a:p>
            <a:pPr marL="342900" indent="-342900">
              <a:buClr>
                <a:srgbClr val="00B050"/>
              </a:buClr>
              <a:buFont typeface="Wingdings 3" panose="05040102010807070707" pitchFamily="18" charset="2"/>
              <a:buChar char=""/>
            </a:pPr>
            <a:r>
              <a:rPr lang="en-US" sz="1860" dirty="0" smtClean="0">
                <a:latin typeface="Arial" panose="020B0604020202020204" pitchFamily="34" charset="0"/>
                <a:cs typeface="Arial" panose="020B0604020202020204" pitchFamily="34" charset="0"/>
              </a:rPr>
              <a:t>Apart from all the hardware and software, you would also have to think about doing the following:</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Setting an IP account if internet access is required</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Setting up the system (or buying appropriate hardware correctly configured) to allow for wireless connectivity</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Configuring all the hardware and software so that they work correctly together</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If internet is required, ensuring that a high-speed broadband connection exists</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Putting all the common software onto a server and also making sure that a network license has been acquired so that all network users can make use of the software</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Setting up privileges so that each user can only access their own area or common shared area</a:t>
            </a:r>
          </a:p>
          <a:p>
            <a:pPr marL="685800" indent="-336550">
              <a:buClr>
                <a:srgbClr val="00B050"/>
              </a:buClr>
              <a:buFont typeface="Arial" panose="020B0604020202020204" pitchFamily="34" charset="0"/>
              <a:buChar char="•"/>
            </a:pPr>
            <a:r>
              <a:rPr lang="en-US" sz="1860" dirty="0" smtClean="0">
                <a:latin typeface="Arial" panose="020B0604020202020204" pitchFamily="34" charset="0"/>
                <a:cs typeface="Arial" panose="020B0604020202020204" pitchFamily="34" charset="0"/>
              </a:rPr>
              <a:t>Setting up a network-manager-level of privilege so that they can monitor network usage, change passwords etc.</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62</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pPr>
              <a:lnSpc>
                <a:spcPts val="2600"/>
              </a:lnSpc>
            </a:pPr>
            <a:r>
              <a:rPr lang="en-GB" sz="2700" dirty="0" smtClean="0"/>
              <a:t>4.1.4 – How to set up and configure a small network.</a:t>
            </a:r>
            <a:endParaRPr lang="en-GB" sz="2700" b="1" dirty="0" smtClean="0"/>
          </a:p>
        </p:txBody>
      </p:sp>
    </p:spTree>
    <p:extLst>
      <p:ext uri="{BB962C8B-B14F-4D97-AF65-F5344CB8AC3E}">
        <p14:creationId xmlns:p14="http://schemas.microsoft.com/office/powerpoint/2010/main" val="220356614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116632"/>
            <a:ext cx="7776864" cy="432048"/>
          </a:xfrm>
        </p:spPr>
        <p:txBody>
          <a:bodyPr>
            <a:noAutofit/>
          </a:bodyPr>
          <a:lstStyle/>
          <a:p>
            <a:pPr>
              <a:lnSpc>
                <a:spcPts val="2600"/>
              </a:lnSpc>
            </a:pPr>
            <a:r>
              <a:rPr lang="en-GB" sz="2700" dirty="0" smtClean="0"/>
              <a:t>4.1.4 – How to set up and configure a small network.</a:t>
            </a:r>
            <a:endParaRPr lang="en-GB" sz="2700" b="1" dirty="0" smtClean="0"/>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63</a:t>
            </a:r>
            <a:endParaRPr lang="en-GB" sz="2400" b="1" dirty="0">
              <a:latin typeface="Arial" panose="020B0604020202020204" pitchFamily="34" charset="0"/>
              <a:cs typeface="Arial" panose="020B0604020202020204" pitchFamily="34" charset="0"/>
            </a:endParaRPr>
          </a:p>
        </p:txBody>
      </p:sp>
      <p:sp>
        <p:nvSpPr>
          <p:cNvPr id="7" name="TextBox 6"/>
          <p:cNvSpPr txBox="1"/>
          <p:nvPr/>
        </p:nvSpPr>
        <p:spPr>
          <a:xfrm>
            <a:off x="395536" y="2780928"/>
            <a:ext cx="1821668" cy="1017022"/>
          </a:xfrm>
          <a:prstGeom prst="rect">
            <a:avLst/>
          </a:prstGeom>
          <a:solidFill>
            <a:srgbClr val="92D050"/>
          </a:solidFill>
          <a:ln w="31750">
            <a:solidFill>
              <a:schemeClr val="accent4">
                <a:lumMod val="50000"/>
              </a:schemeClr>
            </a:solidFill>
          </a:ln>
        </p:spPr>
        <p:txBody>
          <a:bodyPr wrap="square" lIns="45720" rIns="45720" rtlCol="0" anchor="ctr" anchorCtr="0">
            <a:noAutofit/>
          </a:bodyPr>
          <a:lstStyle/>
          <a:p>
            <a:pPr algn="ctr"/>
            <a:r>
              <a:rPr lang="en-US" sz="2000" b="1" dirty="0" smtClean="0"/>
              <a:t>Purchase of software and hardware</a:t>
            </a:r>
            <a:endParaRPr lang="en-GB" sz="2000" b="1" dirty="0"/>
          </a:p>
        </p:txBody>
      </p:sp>
      <p:sp>
        <p:nvSpPr>
          <p:cNvPr id="8" name="TextBox 7"/>
          <p:cNvSpPr txBox="1"/>
          <p:nvPr/>
        </p:nvSpPr>
        <p:spPr>
          <a:xfrm>
            <a:off x="3422940" y="2114854"/>
            <a:ext cx="5325523" cy="648072"/>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Network cables to connect devices together</a:t>
            </a:r>
            <a:endParaRPr lang="en-GB" dirty="0"/>
          </a:p>
        </p:txBody>
      </p:sp>
      <p:sp>
        <p:nvSpPr>
          <p:cNvPr id="9" name="TextBox 8"/>
          <p:cNvSpPr txBox="1"/>
          <p:nvPr/>
        </p:nvSpPr>
        <p:spPr>
          <a:xfrm>
            <a:off x="3426983" y="2960948"/>
            <a:ext cx="5325523" cy="648072"/>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If a connection to the internet is needed, then a router is required to do this</a:t>
            </a:r>
            <a:endParaRPr lang="en-GB" dirty="0"/>
          </a:p>
        </p:txBody>
      </p:sp>
      <p:sp>
        <p:nvSpPr>
          <p:cNvPr id="10" name="TextBox 9"/>
          <p:cNvSpPr txBox="1"/>
          <p:nvPr/>
        </p:nvSpPr>
        <p:spPr>
          <a:xfrm>
            <a:off x="3426983" y="3807042"/>
            <a:ext cx="5325523" cy="648072"/>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A firewall (either hardware or software) is needed to help protect the network against hacking</a:t>
            </a:r>
            <a:endParaRPr lang="en-GB" dirty="0"/>
          </a:p>
        </p:txBody>
      </p:sp>
      <p:cxnSp>
        <p:nvCxnSpPr>
          <p:cNvPr id="11" name="Straight Connector 10"/>
          <p:cNvCxnSpPr>
            <a:stCxn id="8" idx="1"/>
            <a:endCxn id="7" idx="3"/>
          </p:cNvCxnSpPr>
          <p:nvPr/>
        </p:nvCxnSpPr>
        <p:spPr>
          <a:xfrm flipH="1">
            <a:off x="2217204" y="2438890"/>
            <a:ext cx="1205736" cy="850549"/>
          </a:xfrm>
          <a:prstGeom prst="line">
            <a:avLst/>
          </a:prstGeom>
          <a:ln w="38100">
            <a:solidFill>
              <a:srgbClr val="F53939"/>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3"/>
            <a:endCxn id="9" idx="1"/>
          </p:cNvCxnSpPr>
          <p:nvPr/>
        </p:nvCxnSpPr>
        <p:spPr>
          <a:xfrm flipV="1">
            <a:off x="2217204" y="3284984"/>
            <a:ext cx="1209779" cy="4455"/>
          </a:xfrm>
          <a:prstGeom prst="line">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10" idx="1"/>
            <a:endCxn id="7" idx="3"/>
          </p:cNvCxnSpPr>
          <p:nvPr/>
        </p:nvCxnSpPr>
        <p:spPr>
          <a:xfrm flipH="1" flipV="1">
            <a:off x="2217204" y="3289439"/>
            <a:ext cx="1209779" cy="841639"/>
          </a:xfrm>
          <a:prstGeom prst="line">
            <a:avLst/>
          </a:prstGeom>
          <a:ln w="38100">
            <a:solidFill>
              <a:srgbClr val="F53939"/>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426983" y="4653136"/>
            <a:ext cx="5325523" cy="648072"/>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Servers to manage network security, store common software and files, etc.</a:t>
            </a:r>
            <a:endParaRPr lang="en-GB" dirty="0"/>
          </a:p>
        </p:txBody>
      </p:sp>
      <p:cxnSp>
        <p:nvCxnSpPr>
          <p:cNvPr id="15" name="Straight Connector 14"/>
          <p:cNvCxnSpPr>
            <a:stCxn id="14" idx="1"/>
            <a:endCxn id="7" idx="3"/>
          </p:cNvCxnSpPr>
          <p:nvPr/>
        </p:nvCxnSpPr>
        <p:spPr>
          <a:xfrm flipH="1" flipV="1">
            <a:off x="2217204" y="3289439"/>
            <a:ext cx="1209779" cy="1687733"/>
          </a:xfrm>
          <a:prstGeom prst="line">
            <a:avLst/>
          </a:prstGeom>
          <a:ln w="38100">
            <a:solidFill>
              <a:srgbClr val="F53939"/>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19872" y="1268760"/>
            <a:ext cx="5328592" cy="648072"/>
          </a:xfrm>
          <a:prstGeom prst="rect">
            <a:avLst/>
          </a:prstGeom>
          <a:solidFill>
            <a:schemeClr val="accent4">
              <a:lumMod val="40000"/>
              <a:lumOff val="60000"/>
            </a:schemeClr>
          </a:solidFill>
          <a:ln w="31750">
            <a:solidFill>
              <a:schemeClr val="accent4">
                <a:lumMod val="50000"/>
              </a:schemeClr>
            </a:solidFill>
          </a:ln>
        </p:spPr>
        <p:txBody>
          <a:bodyPr wrap="square" lIns="45720" rIns="45720" rtlCol="0" anchor="ctr" anchorCtr="0">
            <a:noAutofit/>
          </a:bodyPr>
          <a:lstStyle/>
          <a:p>
            <a:pPr algn="ctr"/>
            <a:r>
              <a:rPr lang="en-US" dirty="0" smtClean="0"/>
              <a:t>Switches, hubs and other devices needed to link everything together on the network</a:t>
            </a:r>
            <a:endParaRPr lang="en-GB" dirty="0"/>
          </a:p>
        </p:txBody>
      </p:sp>
      <p:cxnSp>
        <p:nvCxnSpPr>
          <p:cNvPr id="17" name="Straight Connector 16"/>
          <p:cNvCxnSpPr>
            <a:stCxn id="16" idx="1"/>
            <a:endCxn id="7" idx="3"/>
          </p:cNvCxnSpPr>
          <p:nvPr/>
        </p:nvCxnSpPr>
        <p:spPr>
          <a:xfrm flipH="1">
            <a:off x="2217204" y="1592796"/>
            <a:ext cx="1202668" cy="1696643"/>
          </a:xfrm>
          <a:prstGeom prst="line">
            <a:avLst/>
          </a:prstGeom>
          <a:ln w="38100">
            <a:solidFill>
              <a:srgbClr val="F53939"/>
            </a:solidFill>
            <a:headEnd type="triangle"/>
          </a:ln>
        </p:spPr>
        <p:style>
          <a:lnRef idx="1">
            <a:schemeClr val="accent1"/>
          </a:lnRef>
          <a:fillRef idx="0">
            <a:schemeClr val="accent1"/>
          </a:fillRef>
          <a:effectRef idx="0">
            <a:schemeClr val="accent1"/>
          </a:effectRef>
          <a:fontRef idx="minor">
            <a:schemeClr val="tx1"/>
          </a:fontRef>
        </p:style>
      </p:cxnSp>
      <p:sp>
        <p:nvSpPr>
          <p:cNvPr id="3080" name="TextBox 3079"/>
          <p:cNvSpPr txBox="1"/>
          <p:nvPr/>
        </p:nvSpPr>
        <p:spPr>
          <a:xfrm>
            <a:off x="323528" y="5661248"/>
            <a:ext cx="8496944" cy="923330"/>
          </a:xfrm>
          <a:prstGeom prst="rect">
            <a:avLst/>
          </a:prstGeom>
          <a:solidFill>
            <a:schemeClr val="accent6">
              <a:lumMod val="40000"/>
              <a:lumOff val="60000"/>
            </a:schemeClr>
          </a:solidFill>
          <a:ln w="38100">
            <a:solidFill>
              <a:srgbClr val="B21212"/>
            </a:solidFill>
          </a:ln>
        </p:spPr>
        <p:txBody>
          <a:bodyPr wrap="square" rtlCol="0">
            <a:spAutoFit/>
          </a:bodyPr>
          <a:lstStyle/>
          <a:p>
            <a:r>
              <a:rPr lang="en-US" b="1" dirty="0" smtClean="0"/>
              <a:t>Exercise 4A </a:t>
            </a:r>
            <a:r>
              <a:rPr lang="en-US" dirty="0" smtClean="0"/>
              <a:t>– Find out any other hardware </a:t>
            </a:r>
            <a:r>
              <a:rPr lang="en-US" dirty="0"/>
              <a:t>o</a:t>
            </a:r>
            <a:r>
              <a:rPr lang="en-US" dirty="0" smtClean="0"/>
              <a:t>r tasks that need to be carried out when setting up a small network. Ask questions such as ‘would Wi-Fi or Bluetooth be the best type of connectivity?’. ‘Should PC’s or Laptops be used?’ etc.</a:t>
            </a:r>
            <a:endParaRPr lang="en-GB" dirty="0"/>
          </a:p>
        </p:txBody>
      </p:sp>
    </p:spTree>
    <p:extLst>
      <p:ext uri="{BB962C8B-B14F-4D97-AF65-F5344CB8AC3E}">
        <p14:creationId xmlns:p14="http://schemas.microsoft.com/office/powerpoint/2010/main" val="53806502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6" y="1159579"/>
            <a:ext cx="6408714"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The main features of the internet, intranets and extranets, and the difference between them, are covered in Chapter 10.</a:t>
            </a:r>
          </a:p>
          <a:p>
            <a:pPr>
              <a:buClr>
                <a:srgbClr val="00B050"/>
              </a:buClr>
            </a:pPr>
            <a:r>
              <a:rPr lang="en-US" sz="2200" b="1" dirty="0" smtClean="0">
                <a:latin typeface="Arial" panose="020B0604020202020204" pitchFamily="34" charset="0"/>
                <a:cs typeface="Arial" panose="020B0604020202020204" pitchFamily="34" charset="0"/>
              </a:rPr>
              <a:t>4.1.6 – Local Area Networks (LAN’s) and Wide Area Networks (WAN’s)</a:t>
            </a:r>
            <a:endParaRPr lang="en-US" sz="2200" b="1" dirty="0">
              <a:latin typeface="Arial" panose="020B0604020202020204" pitchFamily="34" charset="0"/>
              <a:cs typeface="Arial" panose="020B0604020202020204" pitchFamily="34" charset="0"/>
            </a:endParaRPr>
          </a:p>
          <a:p>
            <a:pPr>
              <a:buClr>
                <a:srgbClr val="00B050"/>
              </a:buClr>
            </a:pPr>
            <a:r>
              <a:rPr lang="en-US" sz="2200" b="1" dirty="0" smtClean="0">
                <a:latin typeface="Arial" panose="020B0604020202020204" pitchFamily="34" charset="0"/>
                <a:cs typeface="Arial" panose="020B0604020202020204" pitchFamily="34" charset="0"/>
              </a:rPr>
              <a:t>Local Area Networks (LAN’s)</a:t>
            </a:r>
          </a:p>
          <a:p>
            <a:pPr marL="342900" indent="-342900">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These systems are usually within one building, or certainly not very far from each other geographically. A typical LAN will consist of a number of computers and devices (e.g. printers) that are connected to </a:t>
            </a:r>
            <a:r>
              <a:rPr lang="en-US" sz="2200" b="1" dirty="0" smtClean="0">
                <a:solidFill>
                  <a:srgbClr val="FF0000"/>
                </a:solidFill>
                <a:latin typeface="Arial" panose="020B0604020202020204" pitchFamily="34" charset="0"/>
                <a:cs typeface="Arial" panose="020B0604020202020204" pitchFamily="34" charset="0"/>
              </a:rPr>
              <a:t>hubs</a:t>
            </a:r>
            <a:r>
              <a:rPr lang="en-US" sz="2200" b="1" dirty="0" smtClean="0">
                <a:latin typeface="Arial" panose="020B0604020202020204" pitchFamily="34" charset="0"/>
                <a:cs typeface="Arial" panose="020B0604020202020204" pitchFamily="34" charset="0"/>
              </a:rPr>
              <a:t> </a:t>
            </a:r>
            <a:r>
              <a:rPr lang="en-US" sz="2200" dirty="0" smtClean="0">
                <a:solidFill>
                  <a:srgbClr val="FF0000"/>
                </a:solidFill>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or </a:t>
            </a:r>
            <a:r>
              <a:rPr lang="en-US" sz="2200" b="1" dirty="0" smtClean="0">
                <a:solidFill>
                  <a:srgbClr val="FF0000"/>
                </a:solidFill>
                <a:latin typeface="Arial" panose="020B0604020202020204" pitchFamily="34" charset="0"/>
                <a:cs typeface="Arial" panose="020B0604020202020204" pitchFamily="34" charset="0"/>
              </a:rPr>
              <a:t>switches</a:t>
            </a:r>
            <a:r>
              <a:rPr lang="en-US" sz="2200" dirty="0" smtClean="0">
                <a:latin typeface="Arial" panose="020B0604020202020204" pitchFamily="34" charset="0"/>
                <a:cs typeface="Arial" panose="020B0604020202020204" pitchFamily="34" charset="0"/>
              </a:rPr>
              <a:t>. One of the hubs or switches will usually be connected to a </a:t>
            </a:r>
            <a:r>
              <a:rPr lang="en-US" sz="2200" b="1" dirty="0" smtClean="0">
                <a:solidFill>
                  <a:srgbClr val="FF0000"/>
                </a:solidFill>
                <a:latin typeface="Arial" panose="020B0604020202020204" pitchFamily="34" charset="0"/>
                <a:cs typeface="Arial" panose="020B0604020202020204" pitchFamily="34" charset="0"/>
              </a:rPr>
              <a:t>router</a:t>
            </a:r>
            <a:r>
              <a:rPr lang="en-US" sz="2200" dirty="0" smtClean="0">
                <a:solidFill>
                  <a:srgbClr val="FF0000"/>
                </a:solidFill>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and a </a:t>
            </a:r>
            <a:r>
              <a:rPr lang="en-US" sz="2200" b="1" dirty="0" smtClean="0">
                <a:solidFill>
                  <a:srgbClr val="FF0000"/>
                </a:solidFill>
                <a:latin typeface="Arial" panose="020B0604020202020204" pitchFamily="34" charset="0"/>
                <a:cs typeface="Arial" panose="020B0604020202020204" pitchFamily="34" charset="0"/>
              </a:rPr>
              <a:t>modem</a:t>
            </a:r>
            <a:r>
              <a:rPr lang="en-US" sz="2200" dirty="0" smtClean="0">
                <a:solidFill>
                  <a:srgbClr val="FF0000"/>
                </a:solidFill>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(usually </a:t>
            </a:r>
            <a:r>
              <a:rPr lang="en-US" sz="2200" b="1" dirty="0" smtClean="0">
                <a:solidFill>
                  <a:srgbClr val="FF0000"/>
                </a:solidFill>
                <a:latin typeface="Arial" panose="020B0604020202020204" pitchFamily="34" charset="0"/>
                <a:cs typeface="Arial" panose="020B0604020202020204" pitchFamily="34" charset="0"/>
              </a:rPr>
              <a:t>broadband</a:t>
            </a:r>
            <a:r>
              <a:rPr lang="en-US" sz="2200" dirty="0" smtClean="0">
                <a:latin typeface="Arial" panose="020B0604020202020204" pitchFamily="34" charset="0"/>
                <a:cs typeface="Arial" panose="020B0604020202020204" pitchFamily="34" charset="0"/>
              </a:rPr>
              <a:t>) to allow the LAN to connect to the internet; in doing so it then becomes part of a </a:t>
            </a:r>
            <a:r>
              <a:rPr lang="en-US" sz="2200" b="1" dirty="0" smtClean="0">
                <a:solidFill>
                  <a:srgbClr val="FF0000"/>
                </a:solidFill>
                <a:latin typeface="Arial" panose="020B0604020202020204" pitchFamily="34" charset="0"/>
                <a:cs typeface="Arial" panose="020B0604020202020204" pitchFamily="34" charset="0"/>
              </a:rPr>
              <a:t>WAN</a:t>
            </a:r>
            <a:r>
              <a:rPr lang="en-US" sz="2200" dirty="0" smtClean="0">
                <a:latin typeface="Arial" panose="020B0604020202020204" pitchFamily="34" charset="0"/>
                <a:cs typeface="Arial" panose="020B0604020202020204" pitchFamily="34" charset="0"/>
              </a:rPr>
              <a:t>.</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pPr>
              <a:lnSpc>
                <a:spcPts val="2600"/>
              </a:lnSpc>
            </a:pPr>
            <a:r>
              <a:rPr lang="en-GB" sz="2700" dirty="0" smtClean="0"/>
              <a:t>4.1.5 – Internet, Intranet, Extranets, LAN’s and WAN’s</a:t>
            </a:r>
            <a:endParaRPr lang="en-GB" sz="2700" b="1" dirty="0" smtClean="0"/>
          </a:p>
        </p:txBody>
      </p:sp>
      <p:pic>
        <p:nvPicPr>
          <p:cNvPr id="3074" name="Picture 2" descr="http://www.webclasses.net/Courses/Internet/6.0/Demo/units/media/figures/unit01/intranetserver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374" y="2524727"/>
            <a:ext cx="2103775" cy="9256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rdc.msstate.edu/ecommerce/curricula/farm_mgmt/images/mod1_6interactive_graphic.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206425"/>
            <a:ext cx="2101836" cy="122331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extranet.co.nz/Safe@NetworkDiagra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3545375"/>
            <a:ext cx="2101836" cy="128525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www.conceptdraw.com/How-To-Guide/picture/Network-diagram-Communication-network-architectur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4925613"/>
            <a:ext cx="2101836" cy="1599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24823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264697" cy="5632311"/>
          </a:xfrm>
          <a:prstGeom prst="rect">
            <a:avLst/>
          </a:prstGeom>
        </p:spPr>
        <p:txBody>
          <a:bodyPr wrap="square">
            <a:spAutoFit/>
          </a:bodyPr>
          <a:lstStyle/>
          <a:p>
            <a:pPr>
              <a:buClr>
                <a:srgbClr val="00B050"/>
              </a:buClr>
            </a:pPr>
            <a:r>
              <a:rPr lang="en-US" sz="1960" b="1" dirty="0" smtClean="0">
                <a:latin typeface="Arial" panose="020B0604020202020204" pitchFamily="34" charset="0"/>
                <a:cs typeface="Arial" panose="020B0604020202020204" pitchFamily="34" charset="0"/>
              </a:rPr>
              <a:t>Advantages</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The </a:t>
            </a:r>
            <a:r>
              <a:rPr lang="en-US" sz="1960" dirty="0">
                <a:latin typeface="Arial" panose="020B0604020202020204" pitchFamily="34" charset="0"/>
                <a:cs typeface="Arial" panose="020B0604020202020204" pitchFamily="34" charset="0"/>
              </a:rPr>
              <a:t>s</a:t>
            </a:r>
            <a:r>
              <a:rPr lang="en-US" sz="1960" dirty="0" smtClean="0">
                <a:latin typeface="Arial" panose="020B0604020202020204" pitchFamily="34" charset="0"/>
                <a:cs typeface="Arial" panose="020B0604020202020204" pitchFamily="34" charset="0"/>
              </a:rPr>
              <a:t>haring of resources (such as expensive peripherals and applications software)</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Ease of communication between users.</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A network administrator to control and monitor all aspects of the network (e.g. changing passwords, monitoring internet use etc.)</a:t>
            </a:r>
          </a:p>
          <a:p>
            <a:pPr>
              <a:buClr>
                <a:srgbClr val="00B050"/>
              </a:buClr>
            </a:pPr>
            <a:r>
              <a:rPr lang="en-US" sz="1960" b="1" dirty="0" smtClean="0">
                <a:latin typeface="Arial" panose="020B0604020202020204" pitchFamily="34" charset="0"/>
                <a:cs typeface="Arial" panose="020B0604020202020204" pitchFamily="34" charset="0"/>
              </a:rPr>
              <a:t>Disadvantages</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Easier spread of viruses throughout the whole network.</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Printer queues developing, which can be frustrating.</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Slower access to external network, such as the internet.</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Increased security when compared to stand-alone computers.</a:t>
            </a:r>
          </a:p>
          <a:p>
            <a:pPr marL="457200" indent="-231775">
              <a:buClr>
                <a:srgbClr val="00B050"/>
              </a:buClr>
              <a:buFont typeface="Arial" panose="020B0604020202020204" pitchFamily="34" charset="0"/>
              <a:buChar char="•"/>
            </a:pPr>
            <a:r>
              <a:rPr lang="en-US" sz="1960" dirty="0" smtClean="0">
                <a:latin typeface="Arial" panose="020B0604020202020204" pitchFamily="34" charset="0"/>
                <a:cs typeface="Arial" panose="020B0604020202020204" pitchFamily="34" charset="0"/>
              </a:rPr>
              <a:t>If the main server breaks down, in most cases the network will no longer function.</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pPr>
              <a:lnSpc>
                <a:spcPts val="2600"/>
              </a:lnSpc>
            </a:pPr>
            <a:r>
              <a:rPr lang="en-GB" sz="2700" dirty="0" smtClean="0"/>
              <a:t>4.1.6 – Internet, Intranet, Extranets, LAN’s and WAN’s</a:t>
            </a:r>
            <a:endParaRPr lang="en-GB" sz="2700" b="1" dirty="0" smtClean="0"/>
          </a:p>
        </p:txBody>
      </p:sp>
      <p:pic>
        <p:nvPicPr>
          <p:cNvPr id="5" name="Picture 2" descr="http://www.webclasses.net/Courses/Internet/6.0/Demo/units/media/figures/unit01/intranetserver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374" y="2524727"/>
            <a:ext cx="2103775" cy="9256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rdc.msstate.edu/ecommerce/curricula/farm_mgmt/images/mod1_6interactive_graphic.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206425"/>
            <a:ext cx="2101836" cy="12233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ttp://www.extranet.co.nz/Safe@NetworkDiagra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3545375"/>
            <a:ext cx="2101836" cy="1285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www.conceptdraw.com/How-To-Guide/picture/Network-diagram-Communication-network-architectur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4925613"/>
            <a:ext cx="2101836" cy="1599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82440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480721" cy="53553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Wide Are Networks (WAN’s)</a:t>
            </a:r>
            <a:r>
              <a:rPr lang="en-US" dirty="0" smtClean="0">
                <a:latin typeface="Arial" panose="020B0604020202020204" pitchFamily="34" charset="0"/>
                <a:cs typeface="Arial" panose="020B0604020202020204" pitchFamily="34" charset="0"/>
              </a:rPr>
              <a:t> are used where computers or networks are situated a long distance from each other geographically (e.g. in a different city or country). If a number of LAN’s are joined together using a router or modem, then they can form a WAN. The most common examples of WAN include the Internet and the network of ATM;s (automated teller machines) used by banks.</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Because of the long distances between devices, WAN’s usually make use of some public communications networks (such as telephone lines or satellites) but they can use dedicated or leased communication lines which can be less expensive and also ,more secure (less risk of hacking).</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A typical WAN will consist of end systems and intermediate systems (see right).</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1, 3, 7 and 10 and known as end systems and the remainder are known as intermediate systems. The distance between each system can be considerable, especially if the WAN is run by a multinational company.</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35496" y="44624"/>
            <a:ext cx="7776864" cy="432048"/>
          </a:xfrm>
        </p:spPr>
        <p:txBody>
          <a:bodyPr>
            <a:noAutofit/>
          </a:bodyPr>
          <a:lstStyle/>
          <a:p>
            <a:r>
              <a:rPr lang="en-GB" sz="4800" dirty="0" smtClean="0"/>
              <a:t>4.1.6 – Wide Area Networks</a:t>
            </a:r>
            <a:endParaRPr lang="en-GB" sz="4800" b="1" dirty="0" smtClean="0"/>
          </a:p>
        </p:txBody>
      </p:sp>
      <p:grpSp>
        <p:nvGrpSpPr>
          <p:cNvPr id="72" name="Group 71"/>
          <p:cNvGrpSpPr/>
          <p:nvPr/>
        </p:nvGrpSpPr>
        <p:grpSpPr>
          <a:xfrm>
            <a:off x="6697695" y="1429767"/>
            <a:ext cx="2074984" cy="5069506"/>
            <a:chOff x="6697695" y="1429767"/>
            <a:chExt cx="2074984" cy="5069506"/>
          </a:xfrm>
        </p:grpSpPr>
        <p:sp>
          <p:nvSpPr>
            <p:cNvPr id="2" name="Oval 1"/>
            <p:cNvSpPr/>
            <p:nvPr/>
          </p:nvSpPr>
          <p:spPr>
            <a:xfrm>
              <a:off x="8340631" y="1844824"/>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1</a:t>
              </a:r>
              <a:endParaRPr lang="en-GB" sz="1600" b="1" dirty="0">
                <a:solidFill>
                  <a:schemeClr val="tx1"/>
                </a:solidFill>
                <a:latin typeface="Arial" panose="020B0604020202020204" pitchFamily="34" charset="0"/>
                <a:cs typeface="Arial" panose="020B0604020202020204" pitchFamily="34" charset="0"/>
              </a:endParaRPr>
            </a:p>
          </p:txBody>
        </p:sp>
        <p:sp>
          <p:nvSpPr>
            <p:cNvPr id="7" name="Oval 6"/>
            <p:cNvSpPr/>
            <p:nvPr/>
          </p:nvSpPr>
          <p:spPr>
            <a:xfrm>
              <a:off x="8316416" y="3501008"/>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2</a:t>
              </a:r>
              <a:endParaRPr lang="en-GB" sz="1600" b="1"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a:off x="8316416" y="4869160"/>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3</a:t>
              </a:r>
              <a:endParaRPr lang="en-GB" sz="1600" b="1"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a:off x="7596336" y="2594409"/>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4</a:t>
              </a:r>
              <a:endParaRPr lang="en-GB" sz="1600" b="1"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7632908" y="4069560"/>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5</a:t>
              </a:r>
              <a:endParaRPr lang="en-GB" sz="1600" b="1" dirty="0">
                <a:solidFill>
                  <a:schemeClr val="tx1"/>
                </a:solidFill>
                <a:latin typeface="Arial" panose="020B0604020202020204" pitchFamily="34" charset="0"/>
                <a:cs typeface="Arial" panose="020B0604020202020204" pitchFamily="34" charset="0"/>
              </a:endParaRPr>
            </a:p>
          </p:txBody>
        </p:sp>
        <p:sp>
          <p:nvSpPr>
            <p:cNvPr id="11" name="Oval 10"/>
            <p:cNvSpPr/>
            <p:nvPr/>
          </p:nvSpPr>
          <p:spPr>
            <a:xfrm>
              <a:off x="7632908" y="5517232"/>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6</a:t>
              </a:r>
              <a:endParaRPr lang="en-GB" sz="1600" b="1"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6701770" y="1429767"/>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7</a:t>
              </a:r>
              <a:endParaRPr lang="en-GB" sz="1600" b="1" dirty="0">
                <a:solidFill>
                  <a:schemeClr val="tx1"/>
                </a:solidFill>
                <a:latin typeface="Arial" panose="020B0604020202020204" pitchFamily="34" charset="0"/>
                <a:cs typeface="Arial" panose="020B0604020202020204" pitchFamily="34" charset="0"/>
              </a:endParaRPr>
            </a:p>
          </p:txBody>
        </p:sp>
        <p:sp>
          <p:nvSpPr>
            <p:cNvPr id="13" name="Oval 12"/>
            <p:cNvSpPr/>
            <p:nvPr/>
          </p:nvSpPr>
          <p:spPr>
            <a:xfrm>
              <a:off x="6701770" y="3243889"/>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8</a:t>
              </a:r>
              <a:endParaRPr lang="en-GB" sz="1600" b="1" dirty="0">
                <a:solidFill>
                  <a:schemeClr val="tx1"/>
                </a:solidFill>
                <a:latin typeface="Arial" panose="020B0604020202020204" pitchFamily="34" charset="0"/>
                <a:cs typeface="Arial" panose="020B0604020202020204" pitchFamily="34" charset="0"/>
              </a:endParaRPr>
            </a:p>
          </p:txBody>
        </p:sp>
        <p:sp>
          <p:nvSpPr>
            <p:cNvPr id="14" name="Oval 13"/>
            <p:cNvSpPr/>
            <p:nvPr/>
          </p:nvSpPr>
          <p:spPr>
            <a:xfrm>
              <a:off x="6697695" y="4633356"/>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9</a:t>
              </a:r>
              <a:endParaRPr lang="en-GB" sz="1600" b="1" dirty="0">
                <a:solidFill>
                  <a:schemeClr val="tx1"/>
                </a:solidFill>
                <a:latin typeface="Arial" panose="020B0604020202020204" pitchFamily="34" charset="0"/>
                <a:cs typeface="Arial" panose="020B0604020202020204" pitchFamily="34" charset="0"/>
              </a:endParaRPr>
            </a:p>
          </p:txBody>
        </p:sp>
        <p:sp>
          <p:nvSpPr>
            <p:cNvPr id="15" name="Oval 14"/>
            <p:cNvSpPr/>
            <p:nvPr/>
          </p:nvSpPr>
          <p:spPr>
            <a:xfrm>
              <a:off x="6698730" y="6067225"/>
              <a:ext cx="432048" cy="432048"/>
            </a:xfrm>
            <a:prstGeom prst="ellipse">
              <a:avLst/>
            </a:prstGeom>
            <a:noFill/>
            <a:ln w="38100" cmpd="sng">
              <a:solidFill>
                <a:srgbClr val="C0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chemeClr val="tx1"/>
                  </a:solidFill>
                  <a:latin typeface="Arial" panose="020B0604020202020204" pitchFamily="34" charset="0"/>
                  <a:cs typeface="Arial" panose="020B0604020202020204" pitchFamily="34" charset="0"/>
                </a:rPr>
                <a:t>10</a:t>
              </a:r>
              <a:endParaRPr lang="en-GB" sz="1600" b="1" dirty="0">
                <a:solidFill>
                  <a:schemeClr val="tx1"/>
                </a:solidFill>
                <a:latin typeface="Arial" panose="020B0604020202020204" pitchFamily="34" charset="0"/>
                <a:cs typeface="Arial" panose="020B0604020202020204" pitchFamily="34" charset="0"/>
              </a:endParaRPr>
            </a:p>
          </p:txBody>
        </p:sp>
        <p:cxnSp>
          <p:nvCxnSpPr>
            <p:cNvPr id="4" name="Straight Connector 3"/>
            <p:cNvCxnSpPr>
              <a:stCxn id="12" idx="5"/>
              <a:endCxn id="9" idx="1"/>
            </p:cNvCxnSpPr>
            <p:nvPr/>
          </p:nvCxnSpPr>
          <p:spPr>
            <a:xfrm>
              <a:off x="7070546" y="1798543"/>
              <a:ext cx="589062" cy="859138"/>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2" idx="3"/>
              <a:endCxn id="9" idx="7"/>
            </p:cNvCxnSpPr>
            <p:nvPr/>
          </p:nvCxnSpPr>
          <p:spPr>
            <a:xfrm flipH="1">
              <a:off x="7965112" y="2213600"/>
              <a:ext cx="438791" cy="444081"/>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7" idx="1"/>
              <a:endCxn id="9" idx="5"/>
            </p:cNvCxnSpPr>
            <p:nvPr/>
          </p:nvCxnSpPr>
          <p:spPr>
            <a:xfrm flipH="1" flipV="1">
              <a:off x="7965112" y="2963185"/>
              <a:ext cx="414576" cy="601095"/>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9" idx="3"/>
              <a:endCxn id="13" idx="7"/>
            </p:cNvCxnSpPr>
            <p:nvPr/>
          </p:nvCxnSpPr>
          <p:spPr>
            <a:xfrm flipH="1">
              <a:off x="7070546" y="2963185"/>
              <a:ext cx="589062" cy="343976"/>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0" idx="1"/>
              <a:endCxn id="13" idx="5"/>
            </p:cNvCxnSpPr>
            <p:nvPr/>
          </p:nvCxnSpPr>
          <p:spPr>
            <a:xfrm flipH="1" flipV="1">
              <a:off x="7070546" y="3612665"/>
              <a:ext cx="625634" cy="520167"/>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0" idx="3"/>
              <a:endCxn id="14" idx="7"/>
            </p:cNvCxnSpPr>
            <p:nvPr/>
          </p:nvCxnSpPr>
          <p:spPr>
            <a:xfrm flipH="1">
              <a:off x="7066471" y="4438336"/>
              <a:ext cx="629709" cy="258292"/>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3" idx="4"/>
              <a:endCxn id="14" idx="0"/>
            </p:cNvCxnSpPr>
            <p:nvPr/>
          </p:nvCxnSpPr>
          <p:spPr>
            <a:xfrm flipH="1">
              <a:off x="6913719" y="3675937"/>
              <a:ext cx="4075" cy="957419"/>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4" idx="4"/>
              <a:endCxn id="15" idx="0"/>
            </p:cNvCxnSpPr>
            <p:nvPr/>
          </p:nvCxnSpPr>
          <p:spPr>
            <a:xfrm>
              <a:off x="6913719" y="5065404"/>
              <a:ext cx="1035" cy="1001821"/>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5" idx="7"/>
              <a:endCxn id="11" idx="3"/>
            </p:cNvCxnSpPr>
            <p:nvPr/>
          </p:nvCxnSpPr>
          <p:spPr>
            <a:xfrm flipV="1">
              <a:off x="7067506" y="5886008"/>
              <a:ext cx="628674" cy="244489"/>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7" idx="4"/>
              <a:endCxn id="8" idx="0"/>
            </p:cNvCxnSpPr>
            <p:nvPr/>
          </p:nvCxnSpPr>
          <p:spPr>
            <a:xfrm>
              <a:off x="8532440" y="3933056"/>
              <a:ext cx="0" cy="936104"/>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8" idx="1"/>
              <a:endCxn id="10" idx="5"/>
            </p:cNvCxnSpPr>
            <p:nvPr/>
          </p:nvCxnSpPr>
          <p:spPr>
            <a:xfrm flipH="1" flipV="1">
              <a:off x="8001684" y="4438336"/>
              <a:ext cx="378004" cy="494096"/>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1" idx="0"/>
              <a:endCxn id="10" idx="4"/>
            </p:cNvCxnSpPr>
            <p:nvPr/>
          </p:nvCxnSpPr>
          <p:spPr>
            <a:xfrm flipV="1">
              <a:off x="7848932" y="4501608"/>
              <a:ext cx="0" cy="1015624"/>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10" idx="7"/>
              <a:endCxn id="7" idx="3"/>
            </p:cNvCxnSpPr>
            <p:nvPr/>
          </p:nvCxnSpPr>
          <p:spPr>
            <a:xfrm flipV="1">
              <a:off x="8001684" y="3869784"/>
              <a:ext cx="378004" cy="263048"/>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 idx="4"/>
              <a:endCxn id="7" idx="0"/>
            </p:cNvCxnSpPr>
            <p:nvPr/>
          </p:nvCxnSpPr>
          <p:spPr>
            <a:xfrm flipH="1">
              <a:off x="8532440" y="2276872"/>
              <a:ext cx="24215" cy="1224136"/>
            </a:xfrm>
            <a:prstGeom prst="line">
              <a:avLst/>
            </a:prstGeom>
            <a:ln w="38100">
              <a:solidFill>
                <a:srgbClr val="C0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27879866"/>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480721"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Wireless LAN’s (WLAN’s)</a:t>
            </a:r>
            <a:r>
              <a:rPr lang="en-US" dirty="0" smtClean="0">
                <a:latin typeface="Arial" panose="020B0604020202020204" pitchFamily="34" charset="0"/>
                <a:cs typeface="Arial" panose="020B0604020202020204" pitchFamily="34" charset="0"/>
              </a:rPr>
              <a:t> are similar to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LAN’s but there are no wires or cables. In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other words, they provide wireless network communications over fairly short distances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(a few metres) using radio or infrared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signals instead of cables.</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Devices, known as </a:t>
            </a:r>
            <a:r>
              <a:rPr lang="en-US" b="1" dirty="0" smtClean="0">
                <a:latin typeface="Arial" panose="020B0604020202020204" pitchFamily="34" charset="0"/>
                <a:cs typeface="Arial" panose="020B0604020202020204" pitchFamily="34" charset="0"/>
              </a:rPr>
              <a:t>access points (AP’s)</a:t>
            </a:r>
            <a:r>
              <a:rPr lang="en-US" dirty="0" smtClean="0">
                <a:latin typeface="Arial" panose="020B0604020202020204" pitchFamily="34" charset="0"/>
                <a:cs typeface="Arial" panose="020B0604020202020204" pitchFamily="34" charset="0"/>
              </a:rPr>
              <a:t>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or wireless nodes are connected into the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wired network at fixed locations. Because of the limited range, most commercial LAN’s (e.g. at a college campus or at an airport) need several AP’s to permit uninterrupted wireless communications. The AP’s use either </a:t>
            </a:r>
            <a:r>
              <a:rPr lang="en-US" b="1" dirty="0" smtClean="0">
                <a:latin typeface="Arial" panose="020B0604020202020204" pitchFamily="34" charset="0"/>
                <a:cs typeface="Arial" panose="020B0604020202020204" pitchFamily="34" charset="0"/>
              </a:rPr>
              <a:t> spread spectrum technology</a:t>
            </a:r>
            <a:r>
              <a:rPr lang="en-US" dirty="0" smtClean="0">
                <a:latin typeface="Arial" panose="020B0604020202020204" pitchFamily="34" charset="0"/>
                <a:cs typeface="Arial" panose="020B0604020202020204" pitchFamily="34" charset="0"/>
              </a:rPr>
              <a:t> (which is a wideband radio frequency with a range of about 30-50m) or </a:t>
            </a:r>
            <a:r>
              <a:rPr lang="en-US" b="1" dirty="0" smtClean="0">
                <a:latin typeface="Arial" panose="020B0604020202020204" pitchFamily="34" charset="0"/>
                <a:cs typeface="Arial" panose="020B0604020202020204" pitchFamily="34" charset="0"/>
              </a:rPr>
              <a:t>infrared</a:t>
            </a:r>
            <a:r>
              <a:rPr lang="en-US" dirty="0" smtClean="0">
                <a:latin typeface="Arial" panose="020B0604020202020204" pitchFamily="34" charset="0"/>
                <a:cs typeface="Arial" panose="020B0604020202020204" pitchFamily="34" charset="0"/>
              </a:rPr>
              <a:t> (which has a very short range, about 1-2m, and is easily blocked; it therefor has a limited use).</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AP receives and transmits the data between the WLAN and the wired network structure. End-users access the WLAN through wireless LAN adapters that are built into the devices or are a plug-in module.</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35496" y="44624"/>
            <a:ext cx="7776864" cy="432048"/>
          </a:xfrm>
        </p:spPr>
        <p:txBody>
          <a:bodyPr>
            <a:noAutofit/>
          </a:bodyPr>
          <a:lstStyle/>
          <a:p>
            <a:r>
              <a:rPr lang="en-GB" sz="4800" dirty="0" smtClean="0"/>
              <a:t>4.1.6 – Wide Area Networks</a:t>
            </a:r>
            <a:endParaRPr lang="en-GB" sz="4800" b="1" dirty="0" smtClean="0"/>
          </a:p>
        </p:txBody>
      </p:sp>
      <p:pic>
        <p:nvPicPr>
          <p:cNvPr id="1026" name="Picture 2" descr="http://i53.photobucket.com/albums/g48/fusuke/wireless-lan-security.gif"/>
          <p:cNvPicPr>
            <a:picLocks noChangeAspect="1" noChangeArrowheads="1"/>
          </p:cNvPicPr>
          <p:nvPr/>
        </p:nvPicPr>
        <p:blipFill rotWithShape="1">
          <a:blip r:embed="rId5">
            <a:extLst>
              <a:ext uri="{28A0092B-C50C-407E-A947-70E740481C1C}">
                <a14:useLocalDpi xmlns:a14="http://schemas.microsoft.com/office/drawing/2010/main" val="0"/>
              </a:ext>
            </a:extLst>
          </a:blip>
          <a:srcRect t="2447" r="1460" b="4583"/>
          <a:stretch/>
        </p:blipFill>
        <p:spPr bwMode="auto">
          <a:xfrm>
            <a:off x="5220072" y="1196752"/>
            <a:ext cx="3600400" cy="2026308"/>
          </a:xfrm>
          <a:prstGeom prst="rect">
            <a:avLst/>
          </a:prstGeom>
          <a:noFill/>
          <a:extLst>
            <a:ext uri="{909E8E84-426E-40DD-AFC4-6F175D3DCCD1}">
              <a14:hiddenFill xmlns:a14="http://schemas.microsoft.com/office/drawing/2010/main">
                <a:solidFill>
                  <a:srgbClr val="FFFFFF"/>
                </a:solidFill>
              </a14:hiddenFill>
            </a:ext>
          </a:extLst>
        </p:spPr>
      </p:pic>
      <p:pic>
        <p:nvPicPr>
          <p:cNvPr id="3" name="How wireless networking works and what you'll ne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633466" y="3437567"/>
            <a:ext cx="2187006" cy="1229231"/>
          </a:xfrm>
          <a:prstGeom prst="rect">
            <a:avLst/>
          </a:prstGeom>
        </p:spPr>
      </p:pic>
      <p:pic>
        <p:nvPicPr>
          <p:cNvPr id="1028" name="Picture 4" descr="https://upload.wikimedia.org/wikipedia/commons/b/b8/WLAN_PCI_Card_cleane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33466" y="4869160"/>
            <a:ext cx="2153822" cy="1615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75511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192689" cy="5632311"/>
          </a:xfrm>
          <a:prstGeom prst="rect">
            <a:avLst/>
          </a:prstGeom>
        </p:spPr>
        <p:txBody>
          <a:bodyPr wrap="square">
            <a:spAutoFit/>
          </a:bodyPr>
          <a:lstStyle/>
          <a:p>
            <a:pPr>
              <a:buClr>
                <a:srgbClr val="00B050"/>
              </a:buClr>
            </a:pPr>
            <a:r>
              <a:rPr lang="en-US" sz="1770" b="1" dirty="0" smtClean="0">
                <a:latin typeface="Arial" panose="020B0604020202020204" pitchFamily="34" charset="0"/>
                <a:cs typeface="Arial" panose="020B0604020202020204" pitchFamily="34" charset="0"/>
              </a:rPr>
              <a:t>Advantages</a:t>
            </a:r>
          </a:p>
          <a:p>
            <a:pPr marL="346075" indent="-231775">
              <a:buClr>
                <a:srgbClr val="00B050"/>
              </a:buClr>
              <a:buFont typeface="Arial" panose="020B0604020202020204" pitchFamily="34" charset="0"/>
              <a:buChar char="•"/>
            </a:pPr>
            <a:r>
              <a:rPr lang="en-US" sz="1770" dirty="0" smtClean="0">
                <a:latin typeface="Arial" panose="020B0604020202020204" pitchFamily="34" charset="0"/>
                <a:cs typeface="Arial" panose="020B0604020202020204" pitchFamily="34" charset="0"/>
              </a:rPr>
              <a:t>All computers can access the same servers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and resources (such as printers, scanners,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internet access) from anywhere within the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range of the AP’s.</a:t>
            </a:r>
          </a:p>
          <a:p>
            <a:pPr marL="346075" indent="-231775">
              <a:buClr>
                <a:srgbClr val="00B050"/>
              </a:buClr>
              <a:buFont typeface="Arial" panose="020B0604020202020204" pitchFamily="34" charset="0"/>
              <a:buChar char="•"/>
            </a:pPr>
            <a:r>
              <a:rPr lang="en-US" sz="1770" dirty="0" smtClean="0">
                <a:latin typeface="Arial" panose="020B0604020202020204" pitchFamily="34" charset="0"/>
                <a:cs typeface="Arial" panose="020B0604020202020204" pitchFamily="34" charset="0"/>
              </a:rPr>
              <a:t>As there is no cabling there is a safety </a:t>
            </a:r>
            <a:r>
              <a:rPr lang="en-US" sz="1770" dirty="0">
                <a:latin typeface="Arial" panose="020B0604020202020204" pitchFamily="34" charset="0"/>
                <a:cs typeface="Arial" panose="020B0604020202020204" pitchFamily="34" charset="0"/>
              </a:rPr>
              <a:t/>
            </a:r>
            <a:br>
              <a:rPr lang="en-US" sz="1770" dirty="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improvement and increased flexibility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(since the user no longer has to remain at </a:t>
            </a:r>
            <a:br>
              <a:rPr lang="en-US" sz="1770" dirty="0" smtClean="0">
                <a:latin typeface="Arial" panose="020B0604020202020204" pitchFamily="34" charset="0"/>
                <a:cs typeface="Arial" panose="020B0604020202020204" pitchFamily="34" charset="0"/>
              </a:rPr>
            </a:br>
            <a:r>
              <a:rPr lang="en-US" sz="1770" dirty="0" smtClean="0">
                <a:latin typeface="Arial" panose="020B0604020202020204" pitchFamily="34" charset="0"/>
                <a:cs typeface="Arial" panose="020B0604020202020204" pitchFamily="34" charset="0"/>
              </a:rPr>
              <a:t>their desk).</a:t>
            </a:r>
          </a:p>
          <a:p>
            <a:pPr marL="346075" indent="-231775">
              <a:buClr>
                <a:srgbClr val="00B050"/>
              </a:buClr>
              <a:buFont typeface="Arial" panose="020B0604020202020204" pitchFamily="34" charset="0"/>
              <a:buChar char="•"/>
            </a:pPr>
            <a:r>
              <a:rPr lang="en-US" sz="1770" dirty="0" smtClean="0">
                <a:latin typeface="Arial" panose="020B0604020202020204" pitchFamily="34" charset="0"/>
                <a:cs typeface="Arial" panose="020B0604020202020204" pitchFamily="34" charset="0"/>
              </a:rPr>
              <a:t>Adding new computers and devices is very easy (all that is required is a WLAN adapter) and the costs are reduced since extra cabling isn’t needed.</a:t>
            </a:r>
          </a:p>
          <a:p>
            <a:pPr>
              <a:buClr>
                <a:srgbClr val="00B050"/>
              </a:buClr>
            </a:pPr>
            <a:r>
              <a:rPr lang="en-US" sz="1770" b="1" dirty="0" smtClean="0">
                <a:latin typeface="Arial" panose="020B0604020202020204" pitchFamily="34" charset="0"/>
                <a:cs typeface="Arial" panose="020B0604020202020204" pitchFamily="34" charset="0"/>
              </a:rPr>
              <a:t>Disadvantages</a:t>
            </a:r>
            <a:endParaRPr lang="en-US" sz="1770" b="1" dirty="0">
              <a:latin typeface="Arial" panose="020B0604020202020204" pitchFamily="34" charset="0"/>
              <a:cs typeface="Arial" panose="020B0604020202020204" pitchFamily="34" charset="0"/>
            </a:endParaRPr>
          </a:p>
          <a:p>
            <a:pPr marL="342900" indent="-231775">
              <a:buClr>
                <a:srgbClr val="00B050"/>
              </a:buClr>
              <a:buFont typeface="Arial" panose="020B0604020202020204" pitchFamily="34" charset="0"/>
              <a:buChar char="•"/>
              <a:tabLst>
                <a:tab pos="457200" algn="l"/>
              </a:tabLst>
            </a:pPr>
            <a:r>
              <a:rPr lang="en-US" sz="1770" dirty="0" smtClean="0">
                <a:latin typeface="Arial" panose="020B0604020202020204" pitchFamily="34" charset="0"/>
                <a:cs typeface="Arial" panose="020B0604020202020204" pitchFamily="34" charset="0"/>
              </a:rPr>
              <a:t>Security can be a big issue since anyone with a WLAN-enabled laptop can access a network if it can pick up a signal; it is therefor necessary to adopt complex data encryption techniques.</a:t>
            </a:r>
          </a:p>
          <a:p>
            <a:pPr marL="342900" indent="-231775">
              <a:buClr>
                <a:srgbClr val="00B050"/>
              </a:buClr>
              <a:buFont typeface="Arial" panose="020B0604020202020204" pitchFamily="34" charset="0"/>
              <a:buChar char="•"/>
              <a:tabLst>
                <a:tab pos="457200" algn="l"/>
              </a:tabLst>
            </a:pPr>
            <a:r>
              <a:rPr lang="en-US" sz="1770" dirty="0" smtClean="0">
                <a:latin typeface="Arial" panose="020B0604020202020204" pitchFamily="34" charset="0"/>
                <a:cs typeface="Arial" panose="020B0604020202020204" pitchFamily="34" charset="0"/>
              </a:rPr>
              <a:t>There may be a problem with interference, which can affect the signal.</a:t>
            </a:r>
          </a:p>
          <a:p>
            <a:pPr marL="342900" indent="-231775">
              <a:buClr>
                <a:srgbClr val="00B050"/>
              </a:buClr>
              <a:buFont typeface="Arial" panose="020B0604020202020204" pitchFamily="34" charset="0"/>
              <a:buChar char="•"/>
              <a:tabLst>
                <a:tab pos="457200" algn="l"/>
              </a:tabLst>
            </a:pPr>
            <a:r>
              <a:rPr lang="en-US" sz="1770" dirty="0" smtClean="0">
                <a:latin typeface="Arial" panose="020B0604020202020204" pitchFamily="34" charset="0"/>
                <a:cs typeface="Arial" panose="020B0604020202020204" pitchFamily="34" charset="0"/>
              </a:rPr>
              <a:t>The data transfer rate is slower than in a wired LAN.</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35496" y="44624"/>
            <a:ext cx="7776864" cy="432048"/>
          </a:xfrm>
        </p:spPr>
        <p:txBody>
          <a:bodyPr>
            <a:noAutofit/>
          </a:bodyPr>
          <a:lstStyle/>
          <a:p>
            <a:r>
              <a:rPr lang="en-GB" sz="4800" dirty="0" smtClean="0"/>
              <a:t>4.1.6 – Wide Area Networks</a:t>
            </a:r>
            <a:endParaRPr lang="en-GB" sz="4800" b="1" dirty="0" smtClean="0"/>
          </a:p>
        </p:txBody>
      </p:sp>
      <p:pic>
        <p:nvPicPr>
          <p:cNvPr id="1026" name="Picture 2" descr="http://i53.photobucket.com/albums/g48/fusuke/wireless-lan-security.gif"/>
          <p:cNvPicPr>
            <a:picLocks noChangeAspect="1" noChangeArrowheads="1"/>
          </p:cNvPicPr>
          <p:nvPr/>
        </p:nvPicPr>
        <p:blipFill rotWithShape="1">
          <a:blip r:embed="rId5">
            <a:extLst>
              <a:ext uri="{28A0092B-C50C-407E-A947-70E740481C1C}">
                <a14:useLocalDpi xmlns:a14="http://schemas.microsoft.com/office/drawing/2010/main" val="0"/>
              </a:ext>
            </a:extLst>
          </a:blip>
          <a:srcRect t="2447" r="1460" b="4583"/>
          <a:stretch/>
        </p:blipFill>
        <p:spPr bwMode="auto">
          <a:xfrm>
            <a:off x="5220072" y="1196752"/>
            <a:ext cx="3600400" cy="2026308"/>
          </a:xfrm>
          <a:prstGeom prst="rect">
            <a:avLst/>
          </a:prstGeom>
          <a:noFill/>
          <a:extLst>
            <a:ext uri="{909E8E84-426E-40DD-AFC4-6F175D3DCCD1}">
              <a14:hiddenFill xmlns:a14="http://schemas.microsoft.com/office/drawing/2010/main">
                <a:solidFill>
                  <a:srgbClr val="FFFFFF"/>
                </a:solidFill>
              </a14:hiddenFill>
            </a:ext>
          </a:extLst>
        </p:spPr>
      </p:pic>
      <p:pic>
        <p:nvPicPr>
          <p:cNvPr id="3" name="How wireless networking works and what you'll ne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633466" y="3356992"/>
            <a:ext cx="2187006" cy="1229231"/>
          </a:xfrm>
          <a:prstGeom prst="rect">
            <a:avLst/>
          </a:prstGeom>
        </p:spPr>
      </p:pic>
      <p:pic>
        <p:nvPicPr>
          <p:cNvPr id="1028" name="Picture 4" descr="https://upload.wikimedia.org/wikipedia/commons/b/b8/WLAN_PCI_Card_cleane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33466" y="4941168"/>
            <a:ext cx="2153822" cy="16153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8" action="ppaction://hlinkfile"/>
          </p:cNvPr>
          <p:cNvSpPr txBox="1"/>
          <p:nvPr/>
        </p:nvSpPr>
        <p:spPr>
          <a:xfrm>
            <a:off x="7050008" y="4638143"/>
            <a:ext cx="1249060" cy="369332"/>
          </a:xfrm>
          <a:prstGeom prst="rect">
            <a:avLst/>
          </a:prstGeom>
          <a:noFill/>
        </p:spPr>
        <p:txBody>
          <a:bodyPr wrap="none" rtlCol="0">
            <a:spAutoFit/>
          </a:bodyPr>
          <a:lstStyle/>
          <a:p>
            <a:r>
              <a:rPr lang="en-US" dirty="0" smtClean="0"/>
              <a:t>Click Here</a:t>
            </a:r>
            <a:endParaRPr lang="en-GB" dirty="0"/>
          </a:p>
        </p:txBody>
      </p:sp>
    </p:spTree>
    <p:extLst>
      <p:ext uri="{BB962C8B-B14F-4D97-AF65-F5344CB8AC3E}">
        <p14:creationId xmlns:p14="http://schemas.microsoft.com/office/powerpoint/2010/main" val="150839578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96945" cy="1349600"/>
          </a:xfrm>
          <a:prstGeom prst="rect">
            <a:avLst/>
          </a:prstGeom>
        </p:spPr>
        <p:txBody>
          <a:bodyPr wrap="square">
            <a:spAutoFit/>
          </a:bodyPr>
          <a:lstStyle/>
          <a:p>
            <a:pPr marL="285750" indent="-285750">
              <a:buClr>
                <a:srgbClr val="00B050"/>
              </a:buClr>
            </a:pPr>
            <a:r>
              <a:rPr lang="en-US" sz="1600" b="1" dirty="0" smtClean="0">
                <a:latin typeface="Arial" panose="020B0604020202020204" pitchFamily="34" charset="0"/>
                <a:cs typeface="Arial" panose="020B0604020202020204" pitchFamily="34" charset="0"/>
              </a:rPr>
              <a:t>Mobile Phone and Tablets</a:t>
            </a:r>
          </a:p>
          <a:p>
            <a:pPr marL="514350" indent="-514350">
              <a:buClr>
                <a:schemeClr val="accent6">
                  <a:lumMod val="50000"/>
                </a:schemeClr>
              </a:buClr>
              <a:buFont typeface="Wingdings 3" pitchFamily="18" charset="2"/>
              <a:buChar char=""/>
            </a:pPr>
            <a:r>
              <a:rPr lang="en-US" sz="1600" dirty="0" smtClean="0"/>
              <a:t>The same comments also refer to tablets ( and </a:t>
            </a:r>
            <a:r>
              <a:rPr lang="en-US" sz="1600" dirty="0" err="1" smtClean="0"/>
              <a:t>phablets</a:t>
            </a:r>
            <a:r>
              <a:rPr lang="en-US" sz="1600" dirty="0" smtClean="0"/>
              <a:t>) but, as they usually have bigger screens and keyboards, they have an advantage in that respect when compared to mobile phones. The other advantages and disadvantages are similar to mobile phones - it all depends on the screen size of the tablet being used.</a:t>
            </a:r>
            <a:endParaRPr lang="en-US" sz="160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65</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35496" y="116632"/>
            <a:ext cx="7776864" cy="432048"/>
          </a:xfrm>
        </p:spPr>
        <p:txBody>
          <a:bodyPr>
            <a:noAutofit/>
          </a:bodyPr>
          <a:lstStyle/>
          <a:p>
            <a:r>
              <a:rPr lang="en-GB" sz="4800" dirty="0" smtClean="0"/>
              <a:t>4.1.7 – Accessing the Internet</a:t>
            </a:r>
            <a:endParaRPr lang="en-GB" sz="4800" b="1" dirty="0" smtClean="0"/>
          </a:p>
        </p:txBody>
      </p:sp>
      <p:pic>
        <p:nvPicPr>
          <p:cNvPr id="2052" name="Picture 4" descr="http://previews.123rf.com/images/almoond/almoond1111/almoond111100076/11271394-Hands-holding-digital-tablet-computer-with-icons-and-mobile-phone-Vector-illustration--Stock-Vector.jpg"/>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3924264" y="3571876"/>
            <a:ext cx="2087895" cy="142762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57158" y="2571744"/>
            <a:ext cx="2857520" cy="1323439"/>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The displays on mobile phones are smaller than on other devices - this makes it more difficult to read web pages</a:t>
            </a:r>
            <a:endParaRPr lang="en-US" sz="1600" dirty="0"/>
          </a:p>
        </p:txBody>
      </p:sp>
      <p:sp>
        <p:nvSpPr>
          <p:cNvPr id="8" name="Rectangle 7"/>
          <p:cNvSpPr/>
          <p:nvPr/>
        </p:nvSpPr>
        <p:spPr>
          <a:xfrm>
            <a:off x="357158" y="4000504"/>
            <a:ext cx="2857520" cy="1077218"/>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Keyboards are very small – it is therefor more difficult to type in messages or navigate web pages</a:t>
            </a:r>
            <a:endParaRPr lang="en-US" sz="1600" dirty="0"/>
          </a:p>
        </p:txBody>
      </p:sp>
      <p:sp>
        <p:nvSpPr>
          <p:cNvPr id="9" name="Rectangle 8"/>
          <p:cNvSpPr/>
          <p:nvPr/>
        </p:nvSpPr>
        <p:spPr>
          <a:xfrm>
            <a:off x="357158" y="5429264"/>
            <a:ext cx="2857520" cy="830997"/>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Not all websites are mobile-friendly, therefore not all websites may be accessible</a:t>
            </a:r>
            <a:endParaRPr lang="en-US" sz="1600" dirty="0"/>
          </a:p>
        </p:txBody>
      </p:sp>
      <p:sp>
        <p:nvSpPr>
          <p:cNvPr id="10" name="Rectangle 9"/>
          <p:cNvSpPr/>
          <p:nvPr/>
        </p:nvSpPr>
        <p:spPr>
          <a:xfrm>
            <a:off x="3500430" y="5286387"/>
            <a:ext cx="2786082" cy="1077218"/>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Signal less likely to be as stable or reliable as a wired system (used by PC’s and Laptops)</a:t>
            </a:r>
            <a:endParaRPr lang="en-US" sz="1600" dirty="0"/>
          </a:p>
        </p:txBody>
      </p:sp>
      <p:sp>
        <p:nvSpPr>
          <p:cNvPr id="11" name="Rectangle 10"/>
          <p:cNvSpPr/>
          <p:nvPr/>
        </p:nvSpPr>
        <p:spPr>
          <a:xfrm>
            <a:off x="3500430" y="2571744"/>
            <a:ext cx="2714644" cy="584775"/>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Expensive to use if Wi-Fi hot spot not available.</a:t>
            </a:r>
            <a:endParaRPr lang="en-US" sz="1600" dirty="0"/>
          </a:p>
        </p:txBody>
      </p:sp>
      <p:sp>
        <p:nvSpPr>
          <p:cNvPr id="12" name="Rectangle 11"/>
          <p:cNvSpPr/>
          <p:nvPr/>
        </p:nvSpPr>
        <p:spPr>
          <a:xfrm>
            <a:off x="6429388" y="2571744"/>
            <a:ext cx="2357454" cy="1323439"/>
          </a:xfrm>
          <a:prstGeom prst="rect">
            <a:avLst/>
          </a:prstGeom>
          <a:solidFill>
            <a:srgbClr val="92D050"/>
          </a:solidFill>
          <a:ln>
            <a:solidFill>
              <a:srgbClr val="002060"/>
            </a:solidFill>
          </a:ln>
        </p:spPr>
        <p:txBody>
          <a:bodyPr wrap="square">
            <a:spAutoFit/>
          </a:bodyPr>
          <a:lstStyle/>
          <a:p>
            <a:r>
              <a:rPr lang="en-US" sz="1600" dirty="0" smtClean="0"/>
              <a:t>Very portable; can be used almost anywhere provided a mobile phone network signal can be accessed.</a:t>
            </a:r>
            <a:endParaRPr lang="en-US" sz="1600" dirty="0"/>
          </a:p>
        </p:txBody>
      </p:sp>
      <p:sp>
        <p:nvSpPr>
          <p:cNvPr id="13" name="Rectangle 12"/>
          <p:cNvSpPr/>
          <p:nvPr/>
        </p:nvSpPr>
        <p:spPr>
          <a:xfrm>
            <a:off x="6500826" y="4071942"/>
            <a:ext cx="2286016" cy="1077218"/>
          </a:xfrm>
          <a:prstGeom prst="rect">
            <a:avLst/>
          </a:prstGeom>
          <a:solidFill>
            <a:srgbClr val="92D050"/>
          </a:solidFill>
          <a:ln>
            <a:solidFill>
              <a:srgbClr val="002060"/>
            </a:solidFill>
          </a:ln>
        </p:spPr>
        <p:txBody>
          <a:bodyPr wrap="square">
            <a:spAutoFit/>
          </a:bodyPr>
          <a:lstStyle/>
          <a:p>
            <a:r>
              <a:rPr lang="en-US" sz="1600" dirty="0" smtClean="0"/>
              <a:t>A person is more likely to have a mobile phone with them at all times</a:t>
            </a:r>
            <a:endParaRPr lang="en-US" sz="1600" dirty="0"/>
          </a:p>
        </p:txBody>
      </p:sp>
      <p:sp>
        <p:nvSpPr>
          <p:cNvPr id="14" name="Rectangle 13"/>
          <p:cNvSpPr/>
          <p:nvPr/>
        </p:nvSpPr>
        <p:spPr>
          <a:xfrm>
            <a:off x="6500826" y="5292036"/>
            <a:ext cx="2286016" cy="1077218"/>
          </a:xfrm>
          <a:prstGeom prst="rect">
            <a:avLst/>
          </a:prstGeom>
          <a:solidFill>
            <a:srgbClr val="92D050"/>
          </a:solidFill>
          <a:ln>
            <a:solidFill>
              <a:srgbClr val="002060"/>
            </a:solidFill>
          </a:ln>
        </p:spPr>
        <p:txBody>
          <a:bodyPr wrap="square">
            <a:spAutoFit/>
          </a:bodyPr>
          <a:lstStyle/>
          <a:p>
            <a:r>
              <a:rPr lang="en-US" sz="1600" dirty="0" smtClean="0"/>
              <a:t>It is easier to use a mobile phone while on the move than other devices.</a:t>
            </a:r>
            <a:endParaRPr lang="en-US" sz="1600" dirty="0"/>
          </a:p>
        </p:txBody>
      </p:sp>
      <p:cxnSp>
        <p:nvCxnSpPr>
          <p:cNvPr id="16" name="Straight Arrow Connector 15"/>
          <p:cNvCxnSpPr>
            <a:endCxn id="7" idx="3"/>
          </p:cNvCxnSpPr>
          <p:nvPr/>
        </p:nvCxnSpPr>
        <p:spPr>
          <a:xfrm rot="10800000">
            <a:off x="3214678" y="3233464"/>
            <a:ext cx="642942" cy="552726"/>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3"/>
          </p:cNvCxnSpPr>
          <p:nvPr/>
        </p:nvCxnSpPr>
        <p:spPr>
          <a:xfrm rot="10800000" flipV="1">
            <a:off x="3214678" y="4143379"/>
            <a:ext cx="571504" cy="395733"/>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3107521" y="4750603"/>
            <a:ext cx="785818" cy="571504"/>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1" idx="2"/>
          </p:cNvCxnSpPr>
          <p:nvPr/>
        </p:nvCxnSpPr>
        <p:spPr>
          <a:xfrm rot="16200000" flipV="1">
            <a:off x="4650075" y="3364197"/>
            <a:ext cx="415357" cy="2"/>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10" idx="0"/>
          </p:cNvCxnSpPr>
          <p:nvPr/>
        </p:nvCxnSpPr>
        <p:spPr>
          <a:xfrm rot="16200000" flipH="1">
            <a:off x="4697018" y="5089934"/>
            <a:ext cx="357188" cy="35717"/>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12" idx="1"/>
          </p:cNvCxnSpPr>
          <p:nvPr/>
        </p:nvCxnSpPr>
        <p:spPr>
          <a:xfrm flipV="1">
            <a:off x="5929322" y="3233464"/>
            <a:ext cx="500066" cy="338412"/>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13" idx="1"/>
          </p:cNvCxnSpPr>
          <p:nvPr/>
        </p:nvCxnSpPr>
        <p:spPr>
          <a:xfrm>
            <a:off x="6072198" y="4577656"/>
            <a:ext cx="428628" cy="32895"/>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000760" y="4934846"/>
            <a:ext cx="500066" cy="35719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85720" y="6357958"/>
            <a:ext cx="8501122" cy="338554"/>
          </a:xfrm>
          <a:prstGeom prst="rect">
            <a:avLst/>
          </a:prstGeom>
        </p:spPr>
        <p:txBody>
          <a:bodyPr wrap="square">
            <a:spAutoFit/>
          </a:bodyPr>
          <a:lstStyle/>
          <a:p>
            <a:r>
              <a:rPr lang="en-US" sz="1600" b="1" dirty="0" smtClean="0"/>
              <a:t>Figure 4.6 </a:t>
            </a:r>
            <a:r>
              <a:rPr lang="en-US" sz="1600" dirty="0" smtClean="0"/>
              <a:t>Advantages and disadvantages of connecting to the internet with a mobile phone</a:t>
            </a:r>
            <a:endParaRPr lang="en-US" sz="1600" dirty="0"/>
          </a:p>
        </p:txBody>
      </p:sp>
    </p:spTree>
    <p:extLst>
      <p:ext uri="{BB962C8B-B14F-4D97-AF65-F5344CB8AC3E}">
        <p14:creationId xmlns:p14="http://schemas.microsoft.com/office/powerpoint/2010/main" val="200028051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2800" dirty="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a:t>
            </a:r>
            <a:r>
              <a:rPr lang="en-US" sz="2800" dirty="0" err="1">
                <a:latin typeface="Arial" panose="020B0604020202020204" pitchFamily="34" charset="0"/>
                <a:cs typeface="Arial" panose="020B0604020202020204" pitchFamily="34" charset="0"/>
              </a:rPr>
              <a:t>summarised</a:t>
            </a:r>
            <a:r>
              <a:rPr lang="en-US" sz="2800" dirty="0">
                <a:latin typeface="Arial" panose="020B0604020202020204" pitchFamily="34" charset="0"/>
                <a:cs typeface="Arial" panose="020B0604020202020204" pitchFamily="34" charset="0"/>
              </a:rPr>
              <a:t> below.</a:t>
            </a:r>
            <a:endParaRPr lang="en-US" sz="2800" dirty="0" smtClean="0">
              <a:latin typeface="Arial" panose="020B0604020202020204" pitchFamily="34" charset="0"/>
              <a:cs typeface="Arial" panose="020B0604020202020204" pitchFamily="34" charset="0"/>
            </a:endParaRP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graphicFrame>
        <p:nvGraphicFramePr>
          <p:cNvPr id="2" name="Table 1"/>
          <p:cNvGraphicFramePr>
            <a:graphicFrameLocks noGrp="1"/>
          </p:cNvGraphicFramePr>
          <p:nvPr>
            <p:extLst>
              <p:ext uri="{D42A27DB-BD31-4B8C-83A1-F6EECF244321}">
                <p14:modId xmlns:p14="http://schemas.microsoft.com/office/powerpoint/2010/main" val="2432038194"/>
              </p:ext>
            </p:extLst>
          </p:nvPr>
        </p:nvGraphicFramePr>
        <p:xfrm>
          <a:off x="323528" y="3068960"/>
          <a:ext cx="8400256" cy="2590800"/>
        </p:xfrm>
        <a:graphic>
          <a:graphicData uri="http://schemas.openxmlformats.org/drawingml/2006/table">
            <a:tbl>
              <a:tblPr firstRow="1" bandRow="1">
                <a:tableStyleId>{F5AB1C69-6EDB-4FF4-983F-18BD219EF322}</a:tableStyleId>
              </a:tblPr>
              <a:tblGrid>
                <a:gridCol w="3071664"/>
                <a:gridCol w="1584176"/>
                <a:gridCol w="1296144"/>
                <a:gridCol w="2448272"/>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17964320"/>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96945" cy="400110"/>
          </a:xfrm>
          <a:prstGeom prst="rect">
            <a:avLst/>
          </a:prstGeom>
        </p:spPr>
        <p:txBody>
          <a:bodyPr wrap="square">
            <a:spAutoFit/>
          </a:bodyPr>
          <a:lstStyle/>
          <a:p>
            <a:pPr marL="285750" indent="-285750">
              <a:buClr>
                <a:srgbClr val="00B050"/>
              </a:buClr>
            </a:pPr>
            <a:r>
              <a:rPr lang="en-US" sz="2000" b="1" dirty="0" smtClean="0">
                <a:latin typeface="Arial" panose="020B0604020202020204" pitchFamily="34" charset="0"/>
                <a:cs typeface="Arial" panose="020B0604020202020204" pitchFamily="34" charset="0"/>
              </a:rPr>
              <a:t>Laptops</a:t>
            </a:r>
            <a:endParaRPr lang="en-US" sz="1600" b="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66</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35496" y="116632"/>
            <a:ext cx="7776864" cy="432048"/>
          </a:xfrm>
        </p:spPr>
        <p:txBody>
          <a:bodyPr>
            <a:noAutofit/>
          </a:bodyPr>
          <a:lstStyle/>
          <a:p>
            <a:r>
              <a:rPr lang="en-GB" sz="4800" dirty="0" smtClean="0"/>
              <a:t>4.1.7 – Accessing the Internet</a:t>
            </a:r>
            <a:endParaRPr lang="en-GB" sz="4800" b="1" dirty="0" smtClean="0"/>
          </a:p>
        </p:txBody>
      </p:sp>
      <p:sp>
        <p:nvSpPr>
          <p:cNvPr id="7" name="Rectangle 6"/>
          <p:cNvSpPr/>
          <p:nvPr/>
        </p:nvSpPr>
        <p:spPr>
          <a:xfrm>
            <a:off x="357158" y="1643050"/>
            <a:ext cx="2857520" cy="1754326"/>
          </a:xfrm>
          <a:prstGeom prst="rect">
            <a:avLst/>
          </a:prstGeom>
          <a:solidFill>
            <a:schemeClr val="accent6">
              <a:lumMod val="60000"/>
              <a:lumOff val="40000"/>
            </a:schemeClr>
          </a:solidFill>
          <a:ln>
            <a:solidFill>
              <a:srgbClr val="002060"/>
            </a:solidFill>
          </a:ln>
        </p:spPr>
        <p:txBody>
          <a:bodyPr wrap="square">
            <a:spAutoFit/>
          </a:bodyPr>
          <a:lstStyle/>
          <a:p>
            <a:r>
              <a:rPr lang="en-US" dirty="0" smtClean="0"/>
              <a:t>Although the screen size is usually bigger than a mobile (and some tablets) it is not usually as large as that on a desktop computer</a:t>
            </a:r>
            <a:endParaRPr lang="en-US" dirty="0"/>
          </a:p>
        </p:txBody>
      </p:sp>
      <p:sp>
        <p:nvSpPr>
          <p:cNvPr id="8" name="Rectangle 7"/>
          <p:cNvSpPr/>
          <p:nvPr/>
        </p:nvSpPr>
        <p:spPr>
          <a:xfrm>
            <a:off x="357158" y="3571876"/>
            <a:ext cx="2857520" cy="923330"/>
          </a:xfrm>
          <a:prstGeom prst="rect">
            <a:avLst/>
          </a:prstGeom>
          <a:solidFill>
            <a:schemeClr val="accent6">
              <a:lumMod val="60000"/>
              <a:lumOff val="40000"/>
            </a:schemeClr>
          </a:solidFill>
          <a:ln>
            <a:solidFill>
              <a:srgbClr val="002060"/>
            </a:solidFill>
          </a:ln>
        </p:spPr>
        <p:txBody>
          <a:bodyPr wrap="square">
            <a:spAutoFit/>
          </a:bodyPr>
          <a:lstStyle/>
          <a:p>
            <a:r>
              <a:rPr lang="en-US" dirty="0" smtClean="0"/>
              <a:t>Laptops require expensive 'dongles' to access phone networks</a:t>
            </a:r>
            <a:endParaRPr lang="en-US" dirty="0"/>
          </a:p>
        </p:txBody>
      </p:sp>
      <p:sp>
        <p:nvSpPr>
          <p:cNvPr id="9" name="Rectangle 8"/>
          <p:cNvSpPr/>
          <p:nvPr/>
        </p:nvSpPr>
        <p:spPr>
          <a:xfrm>
            <a:off x="357158" y="4786322"/>
            <a:ext cx="2857520" cy="1477328"/>
          </a:xfrm>
          <a:prstGeom prst="rect">
            <a:avLst/>
          </a:prstGeom>
          <a:solidFill>
            <a:schemeClr val="accent6">
              <a:lumMod val="60000"/>
              <a:lumOff val="40000"/>
            </a:schemeClr>
          </a:solidFill>
          <a:ln>
            <a:solidFill>
              <a:srgbClr val="002060"/>
            </a:solidFill>
          </a:ln>
        </p:spPr>
        <p:txBody>
          <a:bodyPr wrap="square">
            <a:spAutoFit/>
          </a:bodyPr>
          <a:lstStyle/>
          <a:p>
            <a:r>
              <a:rPr lang="en-US" dirty="0" smtClean="0"/>
              <a:t>Processors used in, laptops are not usually as powerful as those in desktops, so access speed is not as quick</a:t>
            </a:r>
            <a:endParaRPr lang="en-US" dirty="0"/>
          </a:p>
        </p:txBody>
      </p:sp>
      <p:sp>
        <p:nvSpPr>
          <p:cNvPr id="12" name="Rectangle 11"/>
          <p:cNvSpPr/>
          <p:nvPr/>
        </p:nvSpPr>
        <p:spPr>
          <a:xfrm>
            <a:off x="6143636" y="1142984"/>
            <a:ext cx="2643206" cy="1477328"/>
          </a:xfrm>
          <a:prstGeom prst="rect">
            <a:avLst/>
          </a:prstGeom>
          <a:solidFill>
            <a:srgbClr val="92D050"/>
          </a:solidFill>
          <a:ln>
            <a:solidFill>
              <a:srgbClr val="002060"/>
            </a:solidFill>
          </a:ln>
        </p:spPr>
        <p:txBody>
          <a:bodyPr wrap="square">
            <a:spAutoFit/>
          </a:bodyPr>
          <a:lstStyle/>
          <a:p>
            <a:r>
              <a:rPr lang="en-US" dirty="0" smtClean="0"/>
              <a:t>Laptops are more mobile than desktops but heavier and less portable than tablets or mobile phones</a:t>
            </a:r>
            <a:endParaRPr lang="en-US" dirty="0"/>
          </a:p>
        </p:txBody>
      </p:sp>
      <p:sp>
        <p:nvSpPr>
          <p:cNvPr id="13" name="Rectangle 12"/>
          <p:cNvSpPr/>
          <p:nvPr/>
        </p:nvSpPr>
        <p:spPr>
          <a:xfrm>
            <a:off x="6143636" y="2786058"/>
            <a:ext cx="2643206" cy="1754326"/>
          </a:xfrm>
          <a:prstGeom prst="rect">
            <a:avLst/>
          </a:prstGeom>
          <a:solidFill>
            <a:srgbClr val="92D050"/>
          </a:solidFill>
          <a:ln>
            <a:solidFill>
              <a:srgbClr val="002060"/>
            </a:solidFill>
          </a:ln>
        </p:spPr>
        <p:txBody>
          <a:bodyPr wrap="square">
            <a:spAutoFit/>
          </a:bodyPr>
          <a:lstStyle/>
          <a:p>
            <a:r>
              <a:rPr lang="en-US" dirty="0" err="1" smtClean="0"/>
              <a:t>Touchpads</a:t>
            </a:r>
            <a:r>
              <a:rPr lang="en-US" dirty="0" smtClean="0"/>
              <a:t> on laptops are not as easy to use as a mouse when - navigating web pages but much easier than mobile phones</a:t>
            </a:r>
            <a:endParaRPr lang="en-US" dirty="0"/>
          </a:p>
        </p:txBody>
      </p:sp>
      <p:sp>
        <p:nvSpPr>
          <p:cNvPr id="14" name="Rectangle 13"/>
          <p:cNvSpPr/>
          <p:nvPr/>
        </p:nvSpPr>
        <p:spPr>
          <a:xfrm>
            <a:off x="6143636" y="4643446"/>
            <a:ext cx="2643206" cy="1754326"/>
          </a:xfrm>
          <a:prstGeom prst="rect">
            <a:avLst/>
          </a:prstGeom>
          <a:solidFill>
            <a:srgbClr val="92D050"/>
          </a:solidFill>
          <a:ln>
            <a:solidFill>
              <a:srgbClr val="002060"/>
            </a:solidFill>
          </a:ln>
        </p:spPr>
        <p:txBody>
          <a:bodyPr wrap="square">
            <a:spAutoFit/>
          </a:bodyPr>
          <a:lstStyle/>
          <a:p>
            <a:r>
              <a:rPr lang="en-US" dirty="0" smtClean="0"/>
              <a:t>The keyboards on laptops are not as easy to use as a desktop but are much better than those on a mobile phone</a:t>
            </a:r>
            <a:endParaRPr lang="en-US" dirty="0"/>
          </a:p>
        </p:txBody>
      </p:sp>
      <p:cxnSp>
        <p:nvCxnSpPr>
          <p:cNvPr id="16" name="Straight Arrow Connector 15"/>
          <p:cNvCxnSpPr>
            <a:endCxn id="7" idx="3"/>
          </p:cNvCxnSpPr>
          <p:nvPr/>
        </p:nvCxnSpPr>
        <p:spPr>
          <a:xfrm rot="10800000">
            <a:off x="3214678" y="2520214"/>
            <a:ext cx="642942" cy="337287"/>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3"/>
          </p:cNvCxnSpPr>
          <p:nvPr/>
        </p:nvCxnSpPr>
        <p:spPr>
          <a:xfrm rot="10800000" flipV="1">
            <a:off x="3214678" y="3929065"/>
            <a:ext cx="642942" cy="104475"/>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endCxn id="9" idx="3"/>
          </p:cNvCxnSpPr>
          <p:nvPr/>
        </p:nvCxnSpPr>
        <p:spPr>
          <a:xfrm rot="5400000">
            <a:off x="3166817" y="4691307"/>
            <a:ext cx="881540" cy="785818"/>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12" idx="1"/>
          </p:cNvCxnSpPr>
          <p:nvPr/>
        </p:nvCxnSpPr>
        <p:spPr>
          <a:xfrm flipV="1">
            <a:off x="5214942" y="1881648"/>
            <a:ext cx="928694" cy="832972"/>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2" idx="3"/>
            <a:endCxn id="13" idx="1"/>
          </p:cNvCxnSpPr>
          <p:nvPr/>
        </p:nvCxnSpPr>
        <p:spPr>
          <a:xfrm flipV="1">
            <a:off x="5868772" y="3663221"/>
            <a:ext cx="274864" cy="87238"/>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14" idx="1"/>
          </p:cNvCxnSpPr>
          <p:nvPr/>
        </p:nvCxnSpPr>
        <p:spPr>
          <a:xfrm>
            <a:off x="5286382" y="4786324"/>
            <a:ext cx="857254" cy="734285"/>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85720" y="6357958"/>
            <a:ext cx="8501122" cy="338554"/>
          </a:xfrm>
          <a:prstGeom prst="rect">
            <a:avLst/>
          </a:prstGeom>
        </p:spPr>
        <p:txBody>
          <a:bodyPr wrap="square">
            <a:spAutoFit/>
          </a:bodyPr>
          <a:lstStyle/>
          <a:p>
            <a:r>
              <a:rPr lang="en-US" sz="1600" b="1" dirty="0" smtClean="0"/>
              <a:t>Figure 4.7 </a:t>
            </a:r>
            <a:r>
              <a:rPr lang="en-US" sz="1600" dirty="0" smtClean="0"/>
              <a:t>Advantages and disadvantages of connecting to the internet with a laptop</a:t>
            </a:r>
            <a:endParaRPr lang="en-US" sz="1600" dirty="0"/>
          </a:p>
        </p:txBody>
      </p:sp>
      <p:pic>
        <p:nvPicPr>
          <p:cNvPr id="32" name="Picture 31" descr="laptop-33521_960_720.png"/>
          <p:cNvPicPr>
            <a:picLocks noChangeAspect="1"/>
          </p:cNvPicPr>
          <p:nvPr/>
        </p:nvPicPr>
        <p:blipFill>
          <a:blip r:embed="rId3" cstate="print"/>
          <a:stretch>
            <a:fillRect/>
          </a:stretch>
        </p:blipFill>
        <p:spPr>
          <a:xfrm>
            <a:off x="3500430" y="2643182"/>
            <a:ext cx="2368342" cy="2214554"/>
          </a:xfrm>
          <a:prstGeom prst="rect">
            <a:avLst/>
          </a:prstGeom>
        </p:spPr>
      </p:pic>
    </p:spTree>
    <p:extLst>
      <p:ext uri="{BB962C8B-B14F-4D97-AF65-F5344CB8AC3E}">
        <p14:creationId xmlns:p14="http://schemas.microsoft.com/office/powerpoint/2010/main" val="217931148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pc.jpg"/>
          <p:cNvPicPr>
            <a:picLocks noChangeAspect="1"/>
          </p:cNvPicPr>
          <p:nvPr/>
        </p:nvPicPr>
        <p:blipFill>
          <a:blip r:embed="rId3" cstate="print"/>
          <a:stretch>
            <a:fillRect/>
          </a:stretch>
        </p:blipFill>
        <p:spPr>
          <a:xfrm>
            <a:off x="3500430" y="2357430"/>
            <a:ext cx="2381250" cy="1581150"/>
          </a:xfrm>
          <a:prstGeom prst="rect">
            <a:avLst/>
          </a:prstGeom>
        </p:spPr>
      </p:pic>
      <p:sp>
        <p:nvSpPr>
          <p:cNvPr id="34" name="Rectangle 33"/>
          <p:cNvSpPr/>
          <p:nvPr/>
        </p:nvSpPr>
        <p:spPr>
          <a:xfrm>
            <a:off x="323527" y="1159579"/>
            <a:ext cx="8496945" cy="400110"/>
          </a:xfrm>
          <a:prstGeom prst="rect">
            <a:avLst/>
          </a:prstGeom>
        </p:spPr>
        <p:txBody>
          <a:bodyPr wrap="square">
            <a:spAutoFit/>
          </a:bodyPr>
          <a:lstStyle/>
          <a:p>
            <a:pPr marL="285750" indent="-285750">
              <a:buClr>
                <a:srgbClr val="00B050"/>
              </a:buClr>
            </a:pPr>
            <a:r>
              <a:rPr lang="en-US" sz="2000" b="1" dirty="0" smtClean="0">
                <a:latin typeface="Arial" panose="020B0604020202020204" pitchFamily="34" charset="0"/>
                <a:cs typeface="Arial" panose="020B0604020202020204" pitchFamily="34" charset="0"/>
              </a:rPr>
              <a:t>Desktop Computer</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66</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35496" y="116632"/>
            <a:ext cx="7776864" cy="432048"/>
          </a:xfrm>
        </p:spPr>
        <p:txBody>
          <a:bodyPr>
            <a:noAutofit/>
          </a:bodyPr>
          <a:lstStyle/>
          <a:p>
            <a:r>
              <a:rPr lang="en-GB" sz="4800" dirty="0" smtClean="0"/>
              <a:t>4.1.7 – Accessing the Internet</a:t>
            </a:r>
            <a:endParaRPr lang="en-GB" sz="4800" b="1" dirty="0" smtClean="0"/>
          </a:p>
        </p:txBody>
      </p:sp>
      <p:sp>
        <p:nvSpPr>
          <p:cNvPr id="7" name="Rectangle 6"/>
          <p:cNvSpPr/>
          <p:nvPr/>
        </p:nvSpPr>
        <p:spPr>
          <a:xfrm>
            <a:off x="357158" y="1676933"/>
            <a:ext cx="2071702" cy="1569660"/>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Because the parts are all separate and because of the large size, desktop computers are not very portable</a:t>
            </a:r>
            <a:endParaRPr lang="en-US" sz="1600" dirty="0"/>
          </a:p>
        </p:txBody>
      </p:sp>
      <p:sp>
        <p:nvSpPr>
          <p:cNvPr id="8" name="Rectangle 7"/>
          <p:cNvSpPr/>
          <p:nvPr/>
        </p:nvSpPr>
        <p:spPr>
          <a:xfrm>
            <a:off x="357158" y="3605759"/>
            <a:ext cx="2071702" cy="1077218"/>
          </a:xfrm>
          <a:prstGeom prst="rect">
            <a:avLst/>
          </a:prstGeom>
          <a:solidFill>
            <a:schemeClr val="accent6">
              <a:lumMod val="60000"/>
              <a:lumOff val="40000"/>
            </a:schemeClr>
          </a:solidFill>
          <a:ln>
            <a:solidFill>
              <a:srgbClr val="002060"/>
            </a:solidFill>
          </a:ln>
        </p:spPr>
        <p:txBody>
          <a:bodyPr wrap="square">
            <a:spAutoFit/>
          </a:bodyPr>
          <a:lstStyle/>
          <a:p>
            <a:r>
              <a:rPr lang="en-US" sz="1600" dirty="0" smtClean="0"/>
              <a:t>Desktops require expensive 'dongles' to access the</a:t>
            </a:r>
          </a:p>
          <a:p>
            <a:r>
              <a:rPr lang="en-US" sz="1600" dirty="0" smtClean="0"/>
              <a:t>phone network</a:t>
            </a:r>
            <a:endParaRPr lang="en-US" sz="1600" dirty="0"/>
          </a:p>
        </p:txBody>
      </p:sp>
      <p:sp>
        <p:nvSpPr>
          <p:cNvPr id="10" name="Rectangle 9"/>
          <p:cNvSpPr/>
          <p:nvPr/>
        </p:nvSpPr>
        <p:spPr>
          <a:xfrm>
            <a:off x="2643174" y="4143380"/>
            <a:ext cx="6143668" cy="584775"/>
          </a:xfrm>
          <a:prstGeom prst="rect">
            <a:avLst/>
          </a:prstGeom>
          <a:solidFill>
            <a:srgbClr val="92D050"/>
          </a:solidFill>
          <a:ln>
            <a:solidFill>
              <a:srgbClr val="002060"/>
            </a:solidFill>
          </a:ln>
        </p:spPr>
        <p:txBody>
          <a:bodyPr wrap="square">
            <a:spAutoFit/>
          </a:bodyPr>
          <a:lstStyle/>
          <a:p>
            <a:r>
              <a:rPr lang="en-US" sz="1600" dirty="0" smtClean="0"/>
              <a:t>Use of full-sized keyboard and pointing devices, such as a mouse, make web page navigation much easier</a:t>
            </a:r>
            <a:endParaRPr lang="en-US" sz="1600" dirty="0"/>
          </a:p>
        </p:txBody>
      </p:sp>
      <p:sp>
        <p:nvSpPr>
          <p:cNvPr id="12" name="Rectangle 11"/>
          <p:cNvSpPr/>
          <p:nvPr/>
        </p:nvSpPr>
        <p:spPr>
          <a:xfrm>
            <a:off x="2857488" y="1214422"/>
            <a:ext cx="3500462" cy="584775"/>
          </a:xfrm>
          <a:prstGeom prst="rect">
            <a:avLst/>
          </a:prstGeom>
          <a:solidFill>
            <a:srgbClr val="92D050"/>
          </a:solidFill>
          <a:ln>
            <a:solidFill>
              <a:srgbClr val="002060"/>
            </a:solidFill>
          </a:ln>
        </p:spPr>
        <p:txBody>
          <a:bodyPr wrap="square">
            <a:spAutoFit/>
          </a:bodyPr>
          <a:lstStyle/>
          <a:p>
            <a:r>
              <a:rPr lang="en-US" sz="1600" dirty="0" smtClean="0"/>
              <a:t>Tend to have more powerful with faster processors than other devices</a:t>
            </a:r>
            <a:endParaRPr lang="en-US" sz="1600" dirty="0"/>
          </a:p>
        </p:txBody>
      </p:sp>
      <p:sp>
        <p:nvSpPr>
          <p:cNvPr id="13" name="Rectangle 12"/>
          <p:cNvSpPr/>
          <p:nvPr/>
        </p:nvSpPr>
        <p:spPr>
          <a:xfrm>
            <a:off x="6500826" y="1214422"/>
            <a:ext cx="2286016" cy="1569660"/>
          </a:xfrm>
          <a:prstGeom prst="rect">
            <a:avLst/>
          </a:prstGeom>
          <a:solidFill>
            <a:srgbClr val="92D050"/>
          </a:solidFill>
          <a:ln>
            <a:solidFill>
              <a:srgbClr val="002060"/>
            </a:solidFill>
          </a:ln>
        </p:spPr>
        <p:txBody>
          <a:bodyPr wrap="square">
            <a:spAutoFit/>
          </a:bodyPr>
          <a:lstStyle/>
          <a:p>
            <a:r>
              <a:rPr lang="en-US" sz="1600" dirty="0" smtClean="0"/>
              <a:t>Usually have a more stable and reliable internet connection since they use a wired system rather than</a:t>
            </a:r>
          </a:p>
          <a:p>
            <a:r>
              <a:rPr lang="en-US" sz="1600" dirty="0" smtClean="0"/>
              <a:t>Wi-Fi</a:t>
            </a:r>
            <a:endParaRPr lang="en-US" sz="1600" dirty="0"/>
          </a:p>
        </p:txBody>
      </p:sp>
      <p:sp>
        <p:nvSpPr>
          <p:cNvPr id="14" name="Rectangle 13"/>
          <p:cNvSpPr/>
          <p:nvPr/>
        </p:nvSpPr>
        <p:spPr>
          <a:xfrm>
            <a:off x="6500826" y="2928934"/>
            <a:ext cx="2286016" cy="1077218"/>
          </a:xfrm>
          <a:prstGeom prst="rect">
            <a:avLst/>
          </a:prstGeom>
          <a:solidFill>
            <a:srgbClr val="92D050"/>
          </a:solidFill>
          <a:ln>
            <a:solidFill>
              <a:srgbClr val="002060"/>
            </a:solidFill>
          </a:ln>
        </p:spPr>
        <p:txBody>
          <a:bodyPr wrap="square">
            <a:spAutoFit/>
          </a:bodyPr>
          <a:lstStyle/>
          <a:p>
            <a:r>
              <a:rPr lang="en-US" sz="1600" dirty="0" smtClean="0"/>
              <a:t>All web pages are</a:t>
            </a:r>
          </a:p>
          <a:p>
            <a:r>
              <a:rPr lang="en-US" sz="1600" dirty="0" smtClean="0"/>
              <a:t>accessible due to larger screen size than other devices</a:t>
            </a:r>
            <a:endParaRPr lang="en-US" sz="1600" dirty="0"/>
          </a:p>
        </p:txBody>
      </p:sp>
      <p:cxnSp>
        <p:nvCxnSpPr>
          <p:cNvPr id="16" name="Straight Arrow Connector 15"/>
          <p:cNvCxnSpPr>
            <a:endCxn id="7" idx="3"/>
          </p:cNvCxnSpPr>
          <p:nvPr/>
        </p:nvCxnSpPr>
        <p:spPr>
          <a:xfrm rot="10800000">
            <a:off x="2428860" y="2461763"/>
            <a:ext cx="1428768" cy="429624"/>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3"/>
          </p:cNvCxnSpPr>
          <p:nvPr/>
        </p:nvCxnSpPr>
        <p:spPr>
          <a:xfrm rot="10800000" flipV="1">
            <a:off x="2428860" y="3357560"/>
            <a:ext cx="1285884" cy="786807"/>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37" idx="0"/>
            <a:endCxn id="12" idx="2"/>
          </p:cNvCxnSpPr>
          <p:nvPr/>
        </p:nvCxnSpPr>
        <p:spPr>
          <a:xfrm rot="16200000" flipV="1">
            <a:off x="4370271" y="2036646"/>
            <a:ext cx="558233" cy="83336"/>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10" idx="0"/>
          </p:cNvCxnSpPr>
          <p:nvPr/>
        </p:nvCxnSpPr>
        <p:spPr>
          <a:xfrm>
            <a:off x="5357818" y="3799461"/>
            <a:ext cx="357190" cy="343919"/>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13" idx="1"/>
          </p:cNvCxnSpPr>
          <p:nvPr/>
        </p:nvCxnSpPr>
        <p:spPr>
          <a:xfrm flipV="1">
            <a:off x="5857884" y="1999252"/>
            <a:ext cx="642942" cy="501054"/>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14" idx="1"/>
          </p:cNvCxnSpPr>
          <p:nvPr/>
        </p:nvCxnSpPr>
        <p:spPr>
          <a:xfrm>
            <a:off x="6072198" y="3214685"/>
            <a:ext cx="428628" cy="252858"/>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85720" y="4786322"/>
            <a:ext cx="8501122" cy="323165"/>
          </a:xfrm>
          <a:prstGeom prst="rect">
            <a:avLst/>
          </a:prstGeom>
        </p:spPr>
        <p:txBody>
          <a:bodyPr wrap="square">
            <a:spAutoFit/>
          </a:bodyPr>
          <a:lstStyle/>
          <a:p>
            <a:r>
              <a:rPr lang="en-US" sz="1500" b="1" dirty="0" smtClean="0"/>
              <a:t>Figure 4.8 </a:t>
            </a:r>
            <a:r>
              <a:rPr lang="en-US" sz="1500" dirty="0" smtClean="0"/>
              <a:t>Advantages and disadvantages of connecting to the internet with a desktop computer</a:t>
            </a:r>
            <a:endParaRPr lang="en-US" sz="1500" dirty="0"/>
          </a:p>
        </p:txBody>
      </p:sp>
      <p:sp>
        <p:nvSpPr>
          <p:cNvPr id="49" name="Rectangle 48"/>
          <p:cNvSpPr/>
          <p:nvPr/>
        </p:nvSpPr>
        <p:spPr>
          <a:xfrm>
            <a:off x="285720" y="5143512"/>
            <a:ext cx="8572560" cy="1323439"/>
          </a:xfrm>
          <a:prstGeom prst="rect">
            <a:avLst/>
          </a:prstGeom>
          <a:solidFill>
            <a:schemeClr val="accent5">
              <a:lumMod val="20000"/>
              <a:lumOff val="80000"/>
            </a:schemeClr>
          </a:solidFill>
        </p:spPr>
        <p:txBody>
          <a:bodyPr wrap="square">
            <a:spAutoFit/>
          </a:bodyPr>
          <a:lstStyle/>
          <a:p>
            <a:r>
              <a:rPr lang="en-US" sz="1600" b="1" dirty="0" smtClean="0"/>
              <a:t>Exercise 4b</a:t>
            </a:r>
          </a:p>
          <a:p>
            <a:r>
              <a:rPr lang="en-US" sz="1600" dirty="0" smtClean="0"/>
              <a:t>Refer to the notes in Chapter 1 and write an article on the relative advantages and disadvantages of using various devices to access the internet and to download information from the internet, using these various devices, to allow you to produce a presentation on a topic of your own choice. Include a conclusion to indicate which device(s) you would choose.</a:t>
            </a:r>
            <a:endParaRPr lang="en-US" sz="1600" dirty="0"/>
          </a:p>
        </p:txBody>
      </p:sp>
    </p:spTree>
    <p:extLst>
      <p:ext uri="{BB962C8B-B14F-4D97-AF65-F5344CB8AC3E}">
        <p14:creationId xmlns:p14="http://schemas.microsoft.com/office/powerpoint/2010/main" val="376992008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63315" cy="5324535"/>
          </a:xfrm>
          <a:prstGeom prst="rect">
            <a:avLst/>
          </a:prstGeom>
        </p:spPr>
        <p:txBody>
          <a:bodyPr wrap="square">
            <a:spAutoFit/>
          </a:bodyPr>
          <a:lstStyle/>
          <a:p>
            <a:pPr marL="342900" indent="-342900">
              <a:buClr>
                <a:srgbClr val="00B050"/>
              </a:buClr>
            </a:pPr>
            <a:r>
              <a:rPr lang="en-US" sz="1700" b="1" dirty="0" smtClean="0">
                <a:latin typeface="Arial" panose="020B0604020202020204" pitchFamily="34" charset="0"/>
                <a:cs typeface="Arial" panose="020B0604020202020204" pitchFamily="34" charset="0"/>
              </a:rPr>
              <a:t>4.2.1 – </a:t>
            </a:r>
            <a:r>
              <a:rPr lang="en-US" sz="1700" dirty="0" smtClean="0">
                <a:latin typeface="Arial" panose="020B0604020202020204" pitchFamily="34" charset="0"/>
                <a:cs typeface="Arial" panose="020B0604020202020204" pitchFamily="34" charset="0"/>
              </a:rPr>
              <a:t>Network Security</a:t>
            </a:r>
          </a:p>
          <a:p>
            <a:pPr marL="400050" indent="-400050">
              <a:buClr>
                <a:schemeClr val="accent6">
                  <a:lumMod val="50000"/>
                </a:schemeClr>
              </a:buClr>
              <a:buFont typeface="Wingdings 3" pitchFamily="18" charset="2"/>
              <a:buChar char=""/>
            </a:pPr>
            <a:r>
              <a:rPr lang="en-US" sz="1700" dirty="0" smtClean="0"/>
              <a:t>Many aspects of security (such as hacking, phishing, </a:t>
            </a:r>
            <a:r>
              <a:rPr lang="en-US" sz="1700" dirty="0" err="1" smtClean="0"/>
              <a:t>pharming</a:t>
            </a:r>
            <a:r>
              <a:rPr lang="en-US" sz="1700" dirty="0" smtClean="0"/>
              <a:t> and viruses) are covered in depth in Chapter 8. This section covers some of the more general aspects of internet security.</a:t>
            </a:r>
          </a:p>
          <a:p>
            <a:pPr marL="400050" indent="-400050">
              <a:buClr>
                <a:schemeClr val="accent6">
                  <a:lumMod val="50000"/>
                </a:schemeClr>
              </a:buClr>
              <a:buFont typeface="Wingdings 3" pitchFamily="18" charset="2"/>
              <a:buChar char=""/>
            </a:pPr>
            <a:r>
              <a:rPr lang="en-US" sz="1700" dirty="0" smtClean="0"/>
              <a:t>When accessing the internet, users have to be very careful of many issues – not all of them obvious. Let us first consider the material found on the internet.</a:t>
            </a:r>
          </a:p>
          <a:p>
            <a:pPr marL="400050" indent="-400050">
              <a:buClr>
                <a:schemeClr val="accent6">
                  <a:lumMod val="50000"/>
                </a:schemeClr>
              </a:buClr>
            </a:pPr>
            <a:r>
              <a:rPr lang="en-US" sz="1700" b="1" dirty="0" smtClean="0"/>
              <a:t>Should the internet be policed?</a:t>
            </a:r>
          </a:p>
          <a:p>
            <a:pPr marL="400050" indent="-400050">
              <a:buClr>
                <a:schemeClr val="accent6">
                  <a:lumMod val="50000"/>
                </a:schemeClr>
              </a:buClr>
              <a:buFont typeface="Wingdings 3" pitchFamily="18" charset="2"/>
              <a:buChar char=""/>
            </a:pPr>
            <a:r>
              <a:rPr lang="en-US" sz="1700" dirty="0" smtClean="0"/>
              <a:t>This question has raged for many years. The internet doesn't presently have any controlling body that ensures that it conforms to certain standards. There are many arguments in </a:t>
            </a:r>
            <a:r>
              <a:rPr lang="en-US" sz="1700" dirty="0" err="1" smtClean="0"/>
              <a:t>favour</a:t>
            </a:r>
            <a:r>
              <a:rPr lang="en-US" sz="1700" dirty="0" smtClean="0"/>
              <a:t> of having control, and as many arguments against it.</a:t>
            </a:r>
          </a:p>
          <a:p>
            <a:pPr marL="400050" indent="-400050">
              <a:buClr>
                <a:schemeClr val="accent6">
                  <a:lumMod val="50000"/>
                </a:schemeClr>
              </a:buClr>
              <a:buFont typeface="Wingdings 3" pitchFamily="18" charset="2"/>
              <a:buChar char=""/>
            </a:pPr>
            <a:r>
              <a:rPr lang="en-US" sz="1700" dirty="0" smtClean="0"/>
              <a:t>Arguments in </a:t>
            </a:r>
            <a:r>
              <a:rPr lang="en-US" sz="1700" dirty="0" err="1" smtClean="0"/>
              <a:t>favour</a:t>
            </a:r>
            <a:r>
              <a:rPr lang="en-US" sz="1700" dirty="0" smtClean="0"/>
              <a:t> of some form of control:</a:t>
            </a:r>
          </a:p>
          <a:p>
            <a:pPr marL="628650" indent="-285750">
              <a:buClr>
                <a:schemeClr val="accent6">
                  <a:lumMod val="50000"/>
                </a:schemeClr>
              </a:buClr>
              <a:buFont typeface="Arial" pitchFamily="34" charset="0"/>
              <a:buChar char="•"/>
            </a:pPr>
            <a:r>
              <a:rPr lang="en-US" sz="1700" dirty="0" smtClean="0"/>
              <a:t>it would help to prevent illegal material being posted on websites (for example, racist/prejudiced and pornographic material, terrorist activities, and so on)</a:t>
            </a:r>
          </a:p>
          <a:p>
            <a:pPr marL="628650" indent="-285750">
              <a:buClr>
                <a:schemeClr val="accent6">
                  <a:lumMod val="50000"/>
                </a:schemeClr>
              </a:buClr>
              <a:buFont typeface="Arial" pitchFamily="34" charset="0"/>
              <a:buChar char="•"/>
            </a:pPr>
            <a:r>
              <a:rPr lang="en-US" sz="1700" dirty="0" smtClean="0"/>
              <a:t>people find it much easier to discover information that can have serious consequences (for example, how to be a hacker, how to make bombs, and so on); although most of this information can be found in books, it is much easier to find it using a search engine</a:t>
            </a:r>
          </a:p>
          <a:p>
            <a:pPr marL="628650" indent="-285750">
              <a:buClr>
                <a:schemeClr val="accent6">
                  <a:lumMod val="50000"/>
                </a:schemeClr>
              </a:buClr>
              <a:buFont typeface="Arial" pitchFamily="34" charset="0"/>
              <a:buChar char="•"/>
            </a:pPr>
            <a:r>
              <a:rPr lang="en-US" sz="1700" dirty="0" smtClean="0"/>
              <a:t>it would help to prevent children and other vulnerable groups from being subjected to undesirable websites</a:t>
            </a:r>
          </a:p>
          <a:p>
            <a:pPr marL="628650" indent="-285750">
              <a:buClr>
                <a:schemeClr val="accent6">
                  <a:lumMod val="50000"/>
                </a:schemeClr>
              </a:buClr>
              <a:buFont typeface="Arial" pitchFamily="34" charset="0"/>
              <a:buChar char="•"/>
            </a:pPr>
            <a:r>
              <a:rPr lang="en-US" sz="1700" dirty="0" smtClean="0"/>
              <a:t>it would help to stop incorrect information being published on websites.</a:t>
            </a:r>
            <a:endParaRPr lang="en-US" sz="170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81284" y="67994"/>
            <a:ext cx="7776864" cy="432048"/>
          </a:xfrm>
        </p:spPr>
        <p:txBody>
          <a:bodyPr>
            <a:noAutofit/>
          </a:bodyPr>
          <a:lstStyle/>
          <a:p>
            <a:r>
              <a:rPr lang="en-GB" sz="3400" dirty="0" smtClean="0"/>
              <a:t>4.2 – Network Issues and Communication</a:t>
            </a:r>
            <a:endParaRPr lang="en-GB" sz="3400" b="1" dirty="0" smtClean="0"/>
          </a:p>
        </p:txBody>
      </p:sp>
    </p:spTree>
    <p:extLst>
      <p:ext uri="{BB962C8B-B14F-4D97-AF65-F5344CB8AC3E}">
        <p14:creationId xmlns:p14="http://schemas.microsoft.com/office/powerpoint/2010/main" val="1123627121"/>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63315" cy="5647700"/>
          </a:xfrm>
          <a:prstGeom prst="rect">
            <a:avLst/>
          </a:prstGeom>
        </p:spPr>
        <p:txBody>
          <a:bodyPr wrap="square">
            <a:spAutoFit/>
          </a:bodyPr>
          <a:lstStyle/>
          <a:p>
            <a:pPr marL="342900" indent="-342900">
              <a:buClr>
                <a:srgbClr val="00B050"/>
              </a:buClr>
            </a:pPr>
            <a:r>
              <a:rPr lang="en-US" b="1" dirty="0" smtClean="0">
                <a:latin typeface="Arial" panose="020B0604020202020204" pitchFamily="34" charset="0"/>
                <a:cs typeface="Arial" panose="020B0604020202020204" pitchFamily="34" charset="0"/>
              </a:rPr>
              <a:t>4.2.1 – </a:t>
            </a:r>
            <a:r>
              <a:rPr lang="en-US" b="1" dirty="0" smtClean="0"/>
              <a:t>Inappropriate sites and the accuracy of information</a:t>
            </a:r>
            <a:endParaRPr lang="en-US" b="1" dirty="0" smtClean="0">
              <a:latin typeface="Arial" panose="020B0604020202020204" pitchFamily="34" charset="0"/>
              <a:cs typeface="Arial" panose="020B0604020202020204" pitchFamily="34" charset="0"/>
            </a:endParaRPr>
          </a:p>
          <a:p>
            <a:pPr marL="400050" indent="-400050">
              <a:buClr>
                <a:schemeClr val="accent6">
                  <a:lumMod val="50000"/>
                </a:schemeClr>
              </a:buClr>
              <a:buFont typeface="Wingdings 3" pitchFamily="18" charset="2"/>
              <a:buChar char=""/>
            </a:pPr>
            <a:r>
              <a:rPr lang="en-US" dirty="0" smtClean="0"/>
              <a:t>The social and general impacts of using the internet or devices that rely on microprocessors have been discussed in earlier sections. It is now worth spending some time looking at the quality of information found on the internet when using a </a:t>
            </a:r>
            <a:r>
              <a:rPr lang="en-US" b="1" dirty="0" smtClean="0">
                <a:solidFill>
                  <a:srgbClr val="FF0000"/>
                </a:solidFill>
              </a:rPr>
              <a:t>search engine</a:t>
            </a:r>
            <a:r>
              <a:rPr lang="en-US" dirty="0" smtClean="0"/>
              <a:t>. There are three main aspects to consider:</a:t>
            </a:r>
          </a:p>
          <a:p>
            <a:pPr marL="742950" indent="-342900">
              <a:buClr>
                <a:schemeClr val="accent6">
                  <a:lumMod val="50000"/>
                </a:schemeClr>
              </a:buClr>
              <a:buFont typeface="Arial" pitchFamily="34" charset="0"/>
              <a:buChar char="•"/>
            </a:pPr>
            <a:r>
              <a:rPr lang="en-US" dirty="0" smtClean="0"/>
              <a:t>reliability of information</a:t>
            </a:r>
          </a:p>
          <a:p>
            <a:pPr marL="742950" indent="-342900">
              <a:buClr>
                <a:schemeClr val="accent6">
                  <a:lumMod val="50000"/>
                </a:schemeClr>
              </a:buClr>
              <a:buFont typeface="Arial" pitchFamily="34" charset="0"/>
              <a:buChar char="•"/>
            </a:pPr>
            <a:r>
              <a:rPr lang="en-US" dirty="0" smtClean="0"/>
              <a:t>undesirability of certain websites</a:t>
            </a:r>
          </a:p>
          <a:p>
            <a:pPr marL="742950" indent="-342900">
              <a:buClr>
                <a:schemeClr val="accent6">
                  <a:lumMod val="50000"/>
                </a:schemeClr>
              </a:buClr>
              <a:buFont typeface="Arial" pitchFamily="34" charset="0"/>
              <a:buChar char="•"/>
            </a:pPr>
            <a:r>
              <a:rPr lang="en-US" dirty="0" smtClean="0"/>
              <a:t>security issues.</a:t>
            </a:r>
          </a:p>
          <a:p>
            <a:pPr marL="400050" indent="-400050">
              <a:buClr>
                <a:schemeClr val="accent6">
                  <a:lumMod val="50000"/>
                </a:schemeClr>
              </a:buClr>
              <a:buFont typeface="Wingdings 3" pitchFamily="18" charset="2"/>
              <a:buChar char=""/>
            </a:pPr>
            <a:r>
              <a:rPr lang="en-US" b="1" dirty="0" smtClean="0"/>
              <a:t>Reliability of information</a:t>
            </a:r>
          </a:p>
          <a:p>
            <a:pPr marL="742950" indent="-342900">
              <a:buClr>
                <a:schemeClr val="accent6">
                  <a:lumMod val="50000"/>
                </a:schemeClr>
              </a:buClr>
              <a:buFont typeface="Arial" pitchFamily="34" charset="0"/>
              <a:buChar char="•"/>
            </a:pPr>
            <a:r>
              <a:rPr lang="en-US" dirty="0" smtClean="0"/>
              <a:t>Information on the internet is more likely to be up to date than in books (websites can be updated very quickly).</a:t>
            </a:r>
          </a:p>
          <a:p>
            <a:pPr marL="742950" indent="-342900">
              <a:buClr>
                <a:schemeClr val="accent6">
                  <a:lumMod val="50000"/>
                </a:schemeClr>
              </a:buClr>
              <a:buFont typeface="Arial" pitchFamily="34" charset="0"/>
              <a:buChar char="•"/>
            </a:pPr>
            <a:r>
              <a:rPr lang="en-US" dirty="0" smtClean="0"/>
              <a:t>It is much easier to get information from websites (search engines quickly link key words together and find information that matches the criteria).</a:t>
            </a:r>
          </a:p>
          <a:p>
            <a:pPr marL="742950" indent="-342900">
              <a:buClr>
                <a:schemeClr val="accent6">
                  <a:lumMod val="50000"/>
                </a:schemeClr>
              </a:buClr>
              <a:buFont typeface="Arial" pitchFamily="34" charset="0"/>
              <a:buChar char="•"/>
            </a:pPr>
            <a:r>
              <a:rPr lang="en-US" dirty="0" smtClean="0"/>
              <a:t>There is a vast amount of information on the internet that is easier to locate than using the indices in several books.</a:t>
            </a:r>
          </a:p>
          <a:p>
            <a:pPr marL="742950" indent="-342900">
              <a:buClr>
                <a:schemeClr val="accent6">
                  <a:lumMod val="50000"/>
                </a:schemeClr>
              </a:buClr>
              <a:buFont typeface="Arial" pitchFamily="34" charset="0"/>
              <a:buChar char="•"/>
            </a:pPr>
            <a:r>
              <a:rPr lang="en-US" dirty="0" smtClean="0"/>
              <a:t>Information could also be incorrect, inaccurate or even biased, since it doesn't go through any checking process.</a:t>
            </a:r>
          </a:p>
          <a:p>
            <a:pPr marL="742950" indent="-342900">
              <a:buClr>
                <a:schemeClr val="accent6">
                  <a:lumMod val="50000"/>
                </a:schemeClr>
              </a:buClr>
              <a:buFont typeface="Arial" pitchFamily="34" charset="0"/>
              <a:buChar char="•"/>
            </a:pPr>
            <a:r>
              <a:rPr lang="en-US" dirty="0" smtClean="0"/>
              <a:t>There is a real risk of information overload, even if the search engines are used properly; it is possible to get millions of </a:t>
            </a:r>
            <a:r>
              <a:rPr lang="en-US" b="1" dirty="0" smtClean="0">
                <a:solidFill>
                  <a:srgbClr val="FF0000"/>
                </a:solidFill>
              </a:rPr>
              <a:t>hits</a:t>
            </a:r>
            <a:r>
              <a:rPr lang="en-US" dirty="0" smtClean="0"/>
              <a:t>, which may make it difficult to find the relevant information.</a:t>
            </a:r>
            <a:endParaRPr lang="en-US"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67</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81284" y="67994"/>
            <a:ext cx="7776864" cy="432048"/>
          </a:xfrm>
        </p:spPr>
        <p:txBody>
          <a:bodyPr>
            <a:noAutofit/>
          </a:bodyPr>
          <a:lstStyle/>
          <a:p>
            <a:r>
              <a:rPr lang="en-GB" sz="3400" dirty="0" smtClean="0"/>
              <a:t>4.2 – Network Issues and Communication</a:t>
            </a:r>
            <a:endParaRPr lang="en-GB" sz="3400" b="1" dirty="0" smtClean="0"/>
          </a:p>
        </p:txBody>
      </p:sp>
    </p:spTree>
    <p:extLst>
      <p:ext uri="{BB962C8B-B14F-4D97-AF65-F5344CB8AC3E}">
        <p14:creationId xmlns:p14="http://schemas.microsoft.com/office/powerpoint/2010/main" val="16271611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63315" cy="2462213"/>
          </a:xfrm>
          <a:prstGeom prst="rect">
            <a:avLst/>
          </a:prstGeom>
        </p:spPr>
        <p:txBody>
          <a:bodyPr wrap="square">
            <a:spAutoFit/>
          </a:bodyPr>
          <a:lstStyle/>
          <a:p>
            <a:pPr marL="400050" indent="-400050">
              <a:buClr>
                <a:schemeClr val="accent6">
                  <a:lumMod val="50000"/>
                </a:schemeClr>
              </a:buClr>
              <a:buFont typeface="Wingdings 3" pitchFamily="18" charset="2"/>
              <a:buChar char=""/>
            </a:pPr>
            <a:r>
              <a:rPr lang="en-US" sz="2200" b="1" dirty="0" smtClean="0"/>
              <a:t>Undesirability of certain websites</a:t>
            </a:r>
          </a:p>
          <a:p>
            <a:pPr marL="742950" indent="-342900">
              <a:buClr>
                <a:schemeClr val="accent6">
                  <a:lumMod val="50000"/>
                </a:schemeClr>
              </a:buClr>
              <a:buFont typeface="Arial" pitchFamily="34" charset="0"/>
              <a:buChar char="•"/>
            </a:pPr>
            <a:r>
              <a:rPr lang="en-US" sz="2200" dirty="0" smtClean="0"/>
              <a:t>There is always a risk of finding undesirable websites.</a:t>
            </a:r>
          </a:p>
          <a:p>
            <a:pPr marL="742950" indent="-342900">
              <a:buClr>
                <a:schemeClr val="accent6">
                  <a:lumMod val="50000"/>
                </a:schemeClr>
              </a:buClr>
              <a:buFont typeface="Arial" pitchFamily="34" charset="0"/>
              <a:buChar char="•"/>
            </a:pPr>
            <a:r>
              <a:rPr lang="en-US" sz="2200" dirty="0" smtClean="0"/>
              <a:t>There is also a risk of connecting to websites that are not genuine, which could lead to a number of problems (such as undesirable web links, security risks, and so on).</a:t>
            </a:r>
          </a:p>
          <a:p>
            <a:pPr marL="742950" indent="-342900">
              <a:buClr>
                <a:schemeClr val="accent6">
                  <a:lumMod val="50000"/>
                </a:schemeClr>
              </a:buClr>
              <a:buFont typeface="Arial" pitchFamily="34" charset="0"/>
              <a:buChar char="•"/>
            </a:pPr>
            <a:r>
              <a:rPr lang="en-US" sz="2200" dirty="0" smtClean="0"/>
              <a:t>Security risks ( these are a real problem - this topic is covered in Chapter 10 and elsewhere throughout the book).</a:t>
            </a:r>
            <a:endParaRPr lang="en-US" sz="220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67</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81284" y="67994"/>
            <a:ext cx="7776864" cy="432048"/>
          </a:xfrm>
        </p:spPr>
        <p:txBody>
          <a:bodyPr>
            <a:noAutofit/>
          </a:bodyPr>
          <a:lstStyle/>
          <a:p>
            <a:r>
              <a:rPr lang="en-GB" sz="3400" dirty="0" smtClean="0"/>
              <a:t>4.2 – Network Issues and Communication</a:t>
            </a:r>
            <a:endParaRPr lang="en-GB" sz="3400" b="1" dirty="0" smtClean="0"/>
          </a:p>
        </p:txBody>
      </p:sp>
      <p:sp>
        <p:nvSpPr>
          <p:cNvPr id="5" name="Rectangle 4"/>
          <p:cNvSpPr/>
          <p:nvPr/>
        </p:nvSpPr>
        <p:spPr>
          <a:xfrm>
            <a:off x="357158" y="3894616"/>
            <a:ext cx="8429684" cy="2677656"/>
          </a:xfrm>
          <a:prstGeom prst="rect">
            <a:avLst/>
          </a:prstGeom>
          <a:solidFill>
            <a:schemeClr val="accent1">
              <a:lumMod val="40000"/>
              <a:lumOff val="60000"/>
            </a:schemeClr>
          </a:solidFill>
          <a:ln w="57150">
            <a:solidFill>
              <a:srgbClr val="C00000"/>
            </a:solidFill>
          </a:ln>
        </p:spPr>
        <p:txBody>
          <a:bodyPr wrap="square">
            <a:spAutoFit/>
          </a:bodyPr>
          <a:lstStyle/>
          <a:p>
            <a:r>
              <a:rPr lang="en-US" sz="2100" b="1" dirty="0" smtClean="0"/>
              <a:t>Exercise 4c</a:t>
            </a:r>
          </a:p>
          <a:p>
            <a:pPr marL="457200" indent="-457200">
              <a:buClr>
                <a:schemeClr val="accent6">
                  <a:lumMod val="50000"/>
                </a:schemeClr>
              </a:buClr>
              <a:buFont typeface="Wingdings 3" pitchFamily="18" charset="2"/>
              <a:buChar char=""/>
            </a:pPr>
            <a:r>
              <a:rPr lang="en-US" sz="2100" dirty="0" smtClean="0"/>
              <a:t>Using the information above and information from Chapter 10 (and elsewhere), write an article on the pros and cons of using the internet (rather than other methods, such as consulting books) to search for information when doing some research for a science or geography project.</a:t>
            </a:r>
          </a:p>
          <a:p>
            <a:pPr marL="457200" indent="-457200">
              <a:buClr>
                <a:schemeClr val="accent6">
                  <a:lumMod val="50000"/>
                </a:schemeClr>
              </a:buClr>
              <a:buFont typeface="Wingdings 3" pitchFamily="18" charset="2"/>
              <a:buChar char=""/>
            </a:pPr>
            <a:r>
              <a:rPr lang="en-US" sz="2100" dirty="0" smtClean="0"/>
              <a:t>Remember to draw a conclusion when you have finished giving your advantages and disadvantages.</a:t>
            </a:r>
            <a:endParaRPr lang="en-US" sz="2100" dirty="0"/>
          </a:p>
        </p:txBody>
      </p:sp>
    </p:spTree>
    <p:extLst>
      <p:ext uri="{BB962C8B-B14F-4D97-AF65-F5344CB8AC3E}">
        <p14:creationId xmlns:p14="http://schemas.microsoft.com/office/powerpoint/2010/main" val="144972737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24744"/>
            <a:ext cx="6193957" cy="5376857"/>
          </a:xfrm>
          <a:prstGeom prst="rect">
            <a:avLst/>
          </a:prstGeom>
        </p:spPr>
        <p:txBody>
          <a:bodyPr wrap="square">
            <a:spAutoFit/>
          </a:bodyPr>
          <a:lstStyle/>
          <a:p>
            <a:pPr marL="400050" indent="-400050">
              <a:buClr>
                <a:schemeClr val="accent6">
                  <a:lumMod val="50000"/>
                </a:schemeClr>
              </a:buClr>
            </a:pPr>
            <a:r>
              <a:rPr lang="en-US" sz="2020" b="1" dirty="0" smtClean="0"/>
              <a:t>Security Issues</a:t>
            </a:r>
          </a:p>
          <a:p>
            <a:pPr marL="400050" indent="-400050">
              <a:buClr>
                <a:schemeClr val="accent6">
                  <a:lumMod val="50000"/>
                </a:schemeClr>
              </a:buClr>
              <a:buFont typeface="Wingdings 3" pitchFamily="18" charset="2"/>
              <a:buChar char=""/>
            </a:pPr>
            <a:r>
              <a:rPr lang="en-US" sz="2020" dirty="0" smtClean="0"/>
              <a:t>Passwords are used in many instances when accessing the internet, for example when:</a:t>
            </a:r>
          </a:p>
          <a:p>
            <a:pPr marL="742950" indent="-400050">
              <a:buClr>
                <a:schemeClr val="accent6">
                  <a:lumMod val="50000"/>
                </a:schemeClr>
              </a:buClr>
              <a:buFont typeface="Arial" pitchFamily="34" charset="0"/>
              <a:buChar char="•"/>
            </a:pPr>
            <a:r>
              <a:rPr lang="en-US" sz="2020" dirty="0" smtClean="0"/>
              <a:t>accessing your email account</a:t>
            </a:r>
          </a:p>
          <a:p>
            <a:pPr marL="742950" indent="-400050">
              <a:buClr>
                <a:schemeClr val="accent6">
                  <a:lumMod val="50000"/>
                </a:schemeClr>
              </a:buClr>
              <a:buFont typeface="Arial" pitchFamily="34" charset="0"/>
              <a:buChar char="•"/>
            </a:pPr>
            <a:r>
              <a:rPr lang="en-US" sz="2020" dirty="0" smtClean="0"/>
              <a:t>carrying out online banking</a:t>
            </a:r>
          </a:p>
          <a:p>
            <a:pPr marL="742950" indent="-400050">
              <a:buClr>
                <a:schemeClr val="accent6">
                  <a:lumMod val="50000"/>
                </a:schemeClr>
              </a:buClr>
              <a:buFont typeface="Arial" pitchFamily="34" charset="0"/>
              <a:buChar char="•"/>
            </a:pPr>
            <a:r>
              <a:rPr lang="en-US" sz="2020" dirty="0" smtClean="0"/>
              <a:t>accessing social networking sites.</a:t>
            </a:r>
          </a:p>
          <a:p>
            <a:pPr marL="342900" indent="-342900">
              <a:buClr>
                <a:schemeClr val="accent6">
                  <a:lumMod val="50000"/>
                </a:schemeClr>
              </a:buClr>
              <a:buFont typeface="Wingdings 3" panose="05040102010807070707" pitchFamily="18" charset="2"/>
              <a:buChar char=""/>
            </a:pPr>
            <a:r>
              <a:rPr lang="en-US" sz="2020" dirty="0" smtClean="0"/>
              <a:t>There are many more instances when you might need to type in a password and, in many cases, a user ID. It is important that passwords are protected; some ways of doing this are described below:</a:t>
            </a:r>
          </a:p>
          <a:p>
            <a:pPr marL="723900" indent="-342900">
              <a:buClr>
                <a:schemeClr val="accent6">
                  <a:lumMod val="50000"/>
                </a:schemeClr>
              </a:buClr>
              <a:buFont typeface="Arial" panose="020B0604020202020204" pitchFamily="34" charset="0"/>
              <a:buChar char="•"/>
            </a:pPr>
            <a:r>
              <a:rPr lang="en-US" sz="2020" dirty="0" smtClean="0"/>
              <a:t>run anti-spyware software to make sure that your passwords aren't being relayed back to whoever put the spyware on your computer</a:t>
            </a:r>
          </a:p>
          <a:p>
            <a:pPr marL="723900" indent="-342900">
              <a:buClr>
                <a:schemeClr val="accent6">
                  <a:lumMod val="50000"/>
                </a:schemeClr>
              </a:buClr>
              <a:buFont typeface="Arial" panose="020B0604020202020204" pitchFamily="34" charset="0"/>
              <a:buChar char="•"/>
            </a:pPr>
            <a:r>
              <a:rPr lang="en-US" sz="2020" dirty="0" smtClean="0"/>
              <a:t>change passwords on a regular basis in case they have come into the possession of another user illegally or accidentally.</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68</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81284" y="67994"/>
            <a:ext cx="7776864" cy="432048"/>
          </a:xfrm>
        </p:spPr>
        <p:txBody>
          <a:bodyPr>
            <a:noAutofit/>
          </a:bodyPr>
          <a:lstStyle/>
          <a:p>
            <a:r>
              <a:rPr lang="en-GB" sz="3400" dirty="0" smtClean="0"/>
              <a:t>4.2 – Network Issues and Communication</a:t>
            </a:r>
            <a:endParaRPr lang="en-GB" sz="3400" b="1" dirty="0" smtClean="0"/>
          </a:p>
        </p:txBody>
      </p:sp>
      <p:pic>
        <p:nvPicPr>
          <p:cNvPr id="1026" name="Picture 2" descr="Image result for how easy is it to guess a wifi passwo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7484" y="1156254"/>
            <a:ext cx="2352176" cy="1583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ow easy is it to guess a wifi password"/>
          <p:cNvPicPr>
            <a:picLocks noChangeAspect="1" noChangeArrowheads="1"/>
          </p:cNvPicPr>
          <p:nvPr/>
        </p:nvPicPr>
        <p:blipFill rotWithShape="1">
          <a:blip r:embed="rId4">
            <a:extLst>
              <a:ext uri="{28A0092B-C50C-407E-A947-70E740481C1C}">
                <a14:useLocalDpi xmlns:a14="http://schemas.microsoft.com/office/drawing/2010/main" val="0"/>
              </a:ext>
            </a:extLst>
          </a:blip>
          <a:srcRect b="33648"/>
          <a:stretch/>
        </p:blipFill>
        <p:spPr bwMode="auto">
          <a:xfrm>
            <a:off x="6517484" y="2852936"/>
            <a:ext cx="2352176" cy="229647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ow easy is it to guess a wifi passwor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461" r="7071" b="19699"/>
          <a:stretch/>
        </p:blipFill>
        <p:spPr bwMode="auto">
          <a:xfrm>
            <a:off x="6517484" y="5301209"/>
            <a:ext cx="2330384" cy="1211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23529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63315" cy="2723823"/>
          </a:xfrm>
          <a:prstGeom prst="rect">
            <a:avLst/>
          </a:prstGeom>
        </p:spPr>
        <p:txBody>
          <a:bodyPr wrap="square">
            <a:spAutoFit/>
          </a:bodyPr>
          <a:lstStyle/>
          <a:p>
            <a:pPr marL="342900" indent="-342900">
              <a:buClr>
                <a:schemeClr val="accent6">
                  <a:lumMod val="50000"/>
                </a:schemeClr>
              </a:buClr>
              <a:buFont typeface="Arial" panose="020B0604020202020204" pitchFamily="34" charset="0"/>
              <a:buChar char="•"/>
            </a:pPr>
            <a:r>
              <a:rPr lang="en-US" sz="1900" dirty="0"/>
              <a:t>passwords should not be easy to guess or break (for example, don't use your favourite colour, name of a pet or favourite rock group); passwords are defined as either 'strong' (hard to break or guess) or 'weak' (relatively easy to break or guess). Strong passwords should contain:</a:t>
            </a:r>
          </a:p>
          <a:p>
            <a:pPr marL="723900" lvl="1" indent="-361950">
              <a:buClr>
                <a:schemeClr val="accent6">
                  <a:lumMod val="50000"/>
                </a:schemeClr>
              </a:buClr>
              <a:buFont typeface="Arial" panose="020B0604020202020204" pitchFamily="34" charset="0"/>
              <a:buChar char="•"/>
            </a:pPr>
            <a:r>
              <a:rPr lang="en-US" sz="1900" dirty="0"/>
              <a:t>at least one capital letter</a:t>
            </a:r>
          </a:p>
          <a:p>
            <a:pPr marL="723900" lvl="1" indent="-361950">
              <a:buClr>
                <a:schemeClr val="accent6">
                  <a:lumMod val="50000"/>
                </a:schemeClr>
              </a:buClr>
              <a:buFont typeface="Arial" panose="020B0604020202020204" pitchFamily="34" charset="0"/>
              <a:buChar char="•"/>
            </a:pPr>
            <a:r>
              <a:rPr lang="en-US" sz="1900" dirty="0"/>
              <a:t>at least one numerical value</a:t>
            </a:r>
          </a:p>
          <a:p>
            <a:pPr marL="723900" lvl="1" indent="-361950">
              <a:buClr>
                <a:schemeClr val="accent6">
                  <a:lumMod val="50000"/>
                </a:schemeClr>
              </a:buClr>
              <a:buFont typeface="Arial" panose="020B0604020202020204" pitchFamily="34" charset="0"/>
              <a:buChar char="•"/>
            </a:pPr>
            <a:r>
              <a:rPr lang="en-US" sz="1900" dirty="0"/>
              <a:t>at least one other keyboard character (such as@, *, &amp;).</a:t>
            </a:r>
          </a:p>
          <a:p>
            <a:pPr marL="723900" lvl="1" indent="-361950">
              <a:buClr>
                <a:schemeClr val="accent6">
                  <a:lumMod val="50000"/>
                </a:schemeClr>
              </a:buClr>
            </a:pPr>
            <a:r>
              <a:rPr lang="en-US" sz="1900" dirty="0"/>
              <a:t>An example of a strong password would be: Syl2@#TT90kj=0.</a:t>
            </a:r>
          </a:p>
          <a:p>
            <a:pPr marL="723900" lvl="1" indent="-361950">
              <a:buClr>
                <a:schemeClr val="accent6">
                  <a:lumMod val="50000"/>
                </a:schemeClr>
              </a:buClr>
            </a:pPr>
            <a:r>
              <a:rPr lang="en-US" sz="1900" dirty="0"/>
              <a:t>An example of a weak password would be: GREEN.</a:t>
            </a:r>
            <a:endParaRPr lang="en-US" sz="19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smtClean="0">
                <a:latin typeface="Arial" panose="020B0604020202020204" pitchFamily="34" charset="0"/>
                <a:cs typeface="Arial" panose="020B0604020202020204" pitchFamily="34" charset="0"/>
              </a:rPr>
              <a:t>Page 68</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81284" y="67994"/>
            <a:ext cx="7776864" cy="432048"/>
          </a:xfrm>
        </p:spPr>
        <p:txBody>
          <a:bodyPr>
            <a:noAutofit/>
          </a:bodyPr>
          <a:lstStyle/>
          <a:p>
            <a:r>
              <a:rPr lang="en-GB" sz="3400" dirty="0" smtClean="0"/>
              <a:t>4.2 – Network Issues and Communication</a:t>
            </a:r>
            <a:endParaRPr lang="en-GB" sz="3400" b="1" dirty="0" smtClean="0"/>
          </a:p>
        </p:txBody>
      </p:sp>
      <p:sp>
        <p:nvSpPr>
          <p:cNvPr id="5" name="Rectangle 4"/>
          <p:cNvSpPr/>
          <p:nvPr/>
        </p:nvSpPr>
        <p:spPr>
          <a:xfrm>
            <a:off x="357158" y="3894616"/>
            <a:ext cx="8429684" cy="2723823"/>
          </a:xfrm>
          <a:prstGeom prst="rect">
            <a:avLst/>
          </a:prstGeom>
          <a:solidFill>
            <a:schemeClr val="accent1">
              <a:lumMod val="40000"/>
              <a:lumOff val="60000"/>
            </a:schemeClr>
          </a:solidFill>
          <a:ln w="57150">
            <a:solidFill>
              <a:srgbClr val="C00000"/>
            </a:solidFill>
          </a:ln>
        </p:spPr>
        <p:txBody>
          <a:bodyPr wrap="square">
            <a:spAutoFit/>
          </a:bodyPr>
          <a:lstStyle/>
          <a:p>
            <a:r>
              <a:rPr lang="en-US" sz="1900" b="1" dirty="0" smtClean="0"/>
              <a:t>Exercise 4d</a:t>
            </a:r>
          </a:p>
          <a:p>
            <a:r>
              <a:rPr lang="en-US" sz="1900" dirty="0" smtClean="0"/>
              <a:t>Which of the following are weak passwords and which are strong passwords?</a:t>
            </a:r>
          </a:p>
          <a:p>
            <a:r>
              <a:rPr lang="en-US" sz="1900" dirty="0" smtClean="0"/>
              <a:t>Explain your decision in each case.</a:t>
            </a:r>
          </a:p>
          <a:p>
            <a:pPr marL="457200" indent="-457200">
              <a:buFont typeface="+mj-lt"/>
              <a:buAutoNum type="arabicPeriod"/>
            </a:pPr>
            <a:r>
              <a:rPr lang="en-US" sz="1900" dirty="0" smtClean="0"/>
              <a:t>25-May-2000</a:t>
            </a:r>
          </a:p>
          <a:p>
            <a:pPr marL="457200" indent="-457200">
              <a:buFont typeface="+mj-lt"/>
              <a:buAutoNum type="arabicPeriod"/>
            </a:pPr>
            <a:r>
              <a:rPr lang="en-US" sz="1900" dirty="0" smtClean="0"/>
              <a:t>Password</a:t>
            </a:r>
          </a:p>
          <a:p>
            <a:pPr marL="457200" indent="-457200">
              <a:buFont typeface="+mj-lt"/>
              <a:buAutoNum type="arabicPeriod"/>
            </a:pPr>
            <a:r>
              <a:rPr lang="en-US" sz="1900" dirty="0" smtClean="0"/>
              <a:t>ChapTer@15</a:t>
            </a:r>
          </a:p>
          <a:p>
            <a:pPr marL="457200" indent="-457200">
              <a:buFont typeface="+mj-lt"/>
              <a:buAutoNum type="arabicPeriod"/>
            </a:pPr>
            <a:r>
              <a:rPr lang="en-US" sz="1900" dirty="0" err="1" smtClean="0"/>
              <a:t>AbC</a:t>
            </a:r>
            <a:r>
              <a:rPr lang="en-US" sz="1900" dirty="0" smtClean="0"/>
              <a:t>*N55!</a:t>
            </a:r>
          </a:p>
          <a:p>
            <a:pPr marL="457200" indent="-457200">
              <a:buFont typeface="+mj-lt"/>
              <a:buAutoNum type="arabicPeriod"/>
            </a:pPr>
            <a:r>
              <a:rPr lang="en-US" sz="1900" dirty="0" smtClean="0"/>
              <a:t>12345X</a:t>
            </a:r>
            <a:endParaRPr lang="en-US" sz="1900" dirty="0"/>
          </a:p>
        </p:txBody>
      </p:sp>
    </p:spTree>
    <p:extLst>
      <p:ext uri="{BB962C8B-B14F-4D97-AF65-F5344CB8AC3E}">
        <p14:creationId xmlns:p14="http://schemas.microsoft.com/office/powerpoint/2010/main" val="1959953410"/>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552729" cy="5647700"/>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sz="1900" dirty="0"/>
              <a:t>Authentication is used to verify that data comes from a secure and trusted </a:t>
            </a:r>
            <a:r>
              <a:rPr lang="en-US" sz="1900" dirty="0" smtClean="0"/>
              <a:t>source. It </a:t>
            </a:r>
            <a:r>
              <a:rPr lang="en-US" sz="1900" dirty="0"/>
              <a:t>works with encryption to strengthen internet security, for example</a:t>
            </a:r>
            <a:r>
              <a:rPr lang="en-US" sz="1900" dirty="0" smtClean="0"/>
              <a:t>.</a:t>
            </a:r>
          </a:p>
          <a:p>
            <a:pPr marL="34290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User IDs and passwords are authentication techniques. Some forms </a:t>
            </a:r>
            <a:r>
              <a:rPr lang="en-US" sz="1900" dirty="0" smtClean="0">
                <a:latin typeface="Arial" panose="020B0604020202020204" pitchFamily="34" charset="0"/>
                <a:cs typeface="Arial" panose="020B0604020202020204" pitchFamily="34" charset="0"/>
              </a:rPr>
              <a:t>of authentication </a:t>
            </a:r>
            <a:r>
              <a:rPr lang="en-US" sz="1900" dirty="0">
                <a:latin typeface="Arial" panose="020B0604020202020204" pitchFamily="34" charset="0"/>
                <a:cs typeface="Arial" panose="020B0604020202020204" pitchFamily="34" charset="0"/>
              </a:rPr>
              <a:t>include:</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digital </a:t>
            </a:r>
            <a:r>
              <a:rPr lang="en-US" sz="1900" dirty="0">
                <a:latin typeface="Arial" panose="020B0604020202020204" pitchFamily="34" charset="0"/>
                <a:cs typeface="Arial" panose="020B0604020202020204" pitchFamily="34" charset="0"/>
              </a:rPr>
              <a:t>certificates (see Section 8.4.4 for more details)</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biometrics </a:t>
            </a:r>
            <a:r>
              <a:rPr lang="en-US" sz="1900" dirty="0">
                <a:latin typeface="Arial" panose="020B0604020202020204" pitchFamily="34" charset="0"/>
                <a:cs typeface="Arial" panose="020B0604020202020204" pitchFamily="34" charset="0"/>
              </a:rPr>
              <a:t>(see Section 8.4.4 for more details)</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magnetic stripe </a:t>
            </a:r>
            <a:r>
              <a:rPr lang="en-US" sz="1900" dirty="0">
                <a:latin typeface="Arial" panose="020B0604020202020204" pitchFamily="34" charset="0"/>
                <a:cs typeface="Arial" panose="020B0604020202020204" pitchFamily="34" charset="0"/>
              </a:rPr>
              <a:t>cards/id cards/passports.</a:t>
            </a:r>
          </a:p>
          <a:p>
            <a:pPr marL="34290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Magnetic stripe cards were covered in Chapter 2. These cards have a </a:t>
            </a:r>
            <a:r>
              <a:rPr lang="en-US" sz="1900" dirty="0" smtClean="0">
                <a:latin typeface="Arial" panose="020B0604020202020204" pitchFamily="34" charset="0"/>
                <a:cs typeface="Arial" panose="020B0604020202020204" pitchFamily="34" charset="0"/>
              </a:rPr>
              <a:t>magnetic stripe </a:t>
            </a:r>
            <a:r>
              <a:rPr lang="en-US" sz="1900" dirty="0">
                <a:latin typeface="Arial" panose="020B0604020202020204" pitchFamily="34" charset="0"/>
                <a:cs typeface="Arial" panose="020B0604020202020204" pitchFamily="34" charset="0"/>
              </a:rPr>
              <a:t>on one side ( made up of tiny magnetic particles on a plastic film). </a:t>
            </a:r>
            <a:r>
              <a:rPr lang="en-US" sz="1900" dirty="0" smtClean="0">
                <a:latin typeface="Arial" panose="020B0604020202020204" pitchFamily="34" charset="0"/>
                <a:cs typeface="Arial" panose="020B0604020202020204" pitchFamily="34" charset="0"/>
              </a:rPr>
              <a:t>Each particle </a:t>
            </a:r>
            <a:r>
              <a:rPr lang="en-US" sz="1900" dirty="0">
                <a:latin typeface="Arial" panose="020B0604020202020204" pitchFamily="34" charset="0"/>
                <a:cs typeface="Arial" panose="020B0604020202020204" pitchFamily="34" charset="0"/>
              </a:rPr>
              <a:t>can act as a north-pole or a south-pole (which corresponds to the </a:t>
            </a:r>
            <a:r>
              <a:rPr lang="en-US" sz="1900" dirty="0" smtClean="0">
                <a:latin typeface="Arial" panose="020B0604020202020204" pitchFamily="34" charset="0"/>
                <a:cs typeface="Arial" panose="020B0604020202020204" pitchFamily="34" charset="0"/>
              </a:rPr>
              <a:t>two binary </a:t>
            </a:r>
            <a:r>
              <a:rPr lang="en-US" sz="1900" dirty="0">
                <a:latin typeface="Arial" panose="020B0604020202020204" pitchFamily="34" charset="0"/>
                <a:cs typeface="Arial" panose="020B0604020202020204" pitchFamily="34" charset="0"/>
              </a:rPr>
              <a:t>values of </a:t>
            </a:r>
            <a:r>
              <a:rPr lang="en-US" sz="1900" dirty="0" smtClean="0">
                <a:latin typeface="Arial" panose="020B0604020202020204" pitchFamily="34" charset="0"/>
                <a:cs typeface="Arial" panose="020B0604020202020204" pitchFamily="34" charset="0"/>
              </a:rPr>
              <a:t>0 </a:t>
            </a:r>
            <a:r>
              <a:rPr lang="en-US" sz="1900" dirty="0">
                <a:latin typeface="Arial" panose="020B0604020202020204" pitchFamily="34" charset="0"/>
                <a:cs typeface="Arial" panose="020B0604020202020204" pitchFamily="34" charset="0"/>
              </a:rPr>
              <a:t>and </a:t>
            </a:r>
            <a:r>
              <a:rPr lang="en-US" sz="1900" dirty="0" smtClean="0">
                <a:latin typeface="Arial" panose="020B0604020202020204" pitchFamily="34" charset="0"/>
                <a:cs typeface="Arial" panose="020B0604020202020204" pitchFamily="34" charset="0"/>
              </a:rPr>
              <a:t>1).</a:t>
            </a:r>
            <a:endParaRPr lang="en-US" sz="1900" dirty="0">
              <a:latin typeface="Arial" panose="020B0604020202020204" pitchFamily="34" charset="0"/>
              <a:cs typeface="Arial" panose="020B0604020202020204" pitchFamily="34" charset="0"/>
            </a:endParaRPr>
          </a:p>
          <a:p>
            <a:pPr marL="34290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The stripe is read by swiping it through a card reader (see Chapter 2). </a:t>
            </a:r>
            <a:r>
              <a:rPr lang="en-US" sz="1900" dirty="0" smtClean="0">
                <a:latin typeface="Arial" panose="020B0604020202020204" pitchFamily="34" charset="0"/>
                <a:cs typeface="Arial" panose="020B0604020202020204" pitchFamily="34" charset="0"/>
              </a:rPr>
              <a:t>Data such </a:t>
            </a:r>
            <a:r>
              <a:rPr lang="en-US" sz="1900" dirty="0">
                <a:latin typeface="Arial" panose="020B0604020202020204" pitchFamily="34" charset="0"/>
                <a:cs typeface="Arial" panose="020B0604020202020204" pitchFamily="34" charset="0"/>
              </a:rPr>
              <a:t>as name, ID number, sex and date of birth may be contained on a </a:t>
            </a:r>
            <a:r>
              <a:rPr lang="en-US" sz="1900" dirty="0" smtClean="0">
                <a:latin typeface="Arial" panose="020B0604020202020204" pitchFamily="34" charset="0"/>
                <a:cs typeface="Arial" panose="020B0604020202020204" pitchFamily="34" charset="0"/>
              </a:rPr>
              <a:t>magnetic stripe </a:t>
            </a:r>
            <a:r>
              <a:rPr lang="en-US" sz="1900" dirty="0">
                <a:latin typeface="Arial" panose="020B0604020202020204" pitchFamily="34" charset="0"/>
                <a:cs typeface="Arial" panose="020B0604020202020204" pitchFamily="34" charset="0"/>
              </a:rPr>
              <a:t>when used as a security device to allow entry to a building, for example</a:t>
            </a:r>
            <a:r>
              <a:rPr lang="en-US" sz="1900" dirty="0" smtClean="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68</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81284" y="116632"/>
            <a:ext cx="7776864" cy="432048"/>
          </a:xfrm>
        </p:spPr>
        <p:txBody>
          <a:bodyPr>
            <a:noAutofit/>
          </a:bodyPr>
          <a:lstStyle/>
          <a:p>
            <a:r>
              <a:rPr lang="en-GB" sz="5400" dirty="0" smtClean="0"/>
              <a:t>4.2.2 – Authentication</a:t>
            </a:r>
            <a:endParaRPr lang="en-GB" sz="5400" b="1" dirty="0" smtClean="0"/>
          </a:p>
        </p:txBody>
      </p:sp>
      <p:pic>
        <p:nvPicPr>
          <p:cNvPr id="1028" name="Picture 4" descr="Image result for passport wifi hack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1174384"/>
            <a:ext cx="1972543" cy="16065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assport wifi ha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6255" y="2880913"/>
            <a:ext cx="1971431" cy="3154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611646"/>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63315" cy="5355312"/>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Contactless </a:t>
            </a:r>
            <a:r>
              <a:rPr lang="en-US" sz="1900" dirty="0">
                <a:latin typeface="Arial" panose="020B0604020202020204" pitchFamily="34" charset="0"/>
                <a:cs typeface="Arial" panose="020B0604020202020204" pitchFamily="34" charset="0"/>
              </a:rPr>
              <a:t>cards can be read from a distance and don't have to be </a:t>
            </a:r>
            <a:r>
              <a:rPr lang="en-US" sz="1900" dirty="0" smtClean="0">
                <a:latin typeface="Arial" panose="020B0604020202020204" pitchFamily="34" charset="0"/>
                <a:cs typeface="Arial" panose="020B0604020202020204" pitchFamily="34" charset="0"/>
              </a:rPr>
              <a:t>swiped through </a:t>
            </a:r>
            <a:r>
              <a:rPr lang="en-US" sz="1900" dirty="0">
                <a:latin typeface="Arial" panose="020B0604020202020204" pitchFamily="34" charset="0"/>
                <a:cs typeface="Arial" panose="020B0604020202020204" pitchFamily="34" charset="0"/>
              </a:rPr>
              <a:t>a card reader. This technology was discussed in Chapter 2. </a:t>
            </a:r>
            <a:r>
              <a:rPr lang="en-US" sz="1900" dirty="0" smtClean="0">
                <a:latin typeface="Arial" panose="020B0604020202020204" pitchFamily="34" charset="0"/>
                <a:cs typeface="Arial" panose="020B0604020202020204" pitchFamily="34" charset="0"/>
              </a:rPr>
              <a:t>Contactless technology </a:t>
            </a:r>
            <a:r>
              <a:rPr lang="en-US" sz="1900" dirty="0">
                <a:latin typeface="Arial" panose="020B0604020202020204" pitchFamily="34" charset="0"/>
                <a:cs typeface="Arial" panose="020B0604020202020204" pitchFamily="34" charset="0"/>
              </a:rPr>
              <a:t>can be used in credit/ debit cards, for example, to speed up </a:t>
            </a:r>
            <a:r>
              <a:rPr lang="en-US" sz="1900" dirty="0" smtClean="0">
                <a:latin typeface="Arial" panose="020B0604020202020204" pitchFamily="34" charset="0"/>
                <a:cs typeface="Arial" panose="020B0604020202020204" pitchFamily="34" charset="0"/>
              </a:rPr>
              <a:t>payments in </a:t>
            </a:r>
            <a:r>
              <a:rPr lang="en-US" sz="1900" dirty="0">
                <a:latin typeface="Arial" panose="020B0604020202020204" pitchFamily="34" charset="0"/>
                <a:cs typeface="Arial" panose="020B0604020202020204" pitchFamily="34" charset="0"/>
              </a:rPr>
              <a:t>a shop, but </a:t>
            </a: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can also be used as a security device. If </a:t>
            </a: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card is in a wallet </a:t>
            </a:r>
            <a:r>
              <a:rPr lang="en-US" sz="1900" dirty="0" smtClean="0">
                <a:latin typeface="Arial" panose="020B0604020202020204" pitchFamily="34" charset="0"/>
                <a:cs typeface="Arial" panose="020B0604020202020204" pitchFamily="34" charset="0"/>
              </a:rPr>
              <a:t>or a </a:t>
            </a:r>
            <a:r>
              <a:rPr lang="en-US" sz="1900" dirty="0">
                <a:latin typeface="Arial" panose="020B0604020202020204" pitchFamily="34" charset="0"/>
                <a:cs typeface="Arial" panose="020B0604020202020204" pitchFamily="34" charset="0"/>
              </a:rPr>
              <a:t>pocket, as </a:t>
            </a: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owner of </a:t>
            </a: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card walks through a security gate, readers either </a:t>
            </a:r>
            <a:r>
              <a:rPr lang="en-US" sz="1900" dirty="0" smtClean="0">
                <a:latin typeface="Arial" panose="020B0604020202020204" pitchFamily="34" charset="0"/>
                <a:cs typeface="Arial" panose="020B0604020202020204" pitchFamily="34" charset="0"/>
              </a:rPr>
              <a:t>side of </a:t>
            </a:r>
            <a:r>
              <a:rPr lang="en-US" sz="1900" dirty="0">
                <a:latin typeface="Arial" panose="020B0604020202020204" pitchFamily="34" charset="0"/>
                <a:cs typeface="Arial" panose="020B0604020202020204" pitchFamily="34" charset="0"/>
              </a:rPr>
              <a:t>the gate quickly scan the security data stored on </a:t>
            </a:r>
            <a:r>
              <a:rPr lang="en-US" sz="1900" dirty="0" smtClean="0">
                <a:latin typeface="Arial" panose="020B0604020202020204" pitchFamily="34" charset="0"/>
                <a:cs typeface="Arial" panose="020B0604020202020204" pitchFamily="34" charset="0"/>
              </a:rPr>
              <a:t>the tag/chip </a:t>
            </a:r>
            <a:r>
              <a:rPr lang="en-US" sz="1900" dirty="0">
                <a:latin typeface="Arial" panose="020B0604020202020204" pitchFamily="34" charset="0"/>
                <a:cs typeface="Arial" panose="020B0604020202020204" pitchFamily="34" charset="0"/>
              </a:rPr>
              <a:t>embedded in </a:t>
            </a:r>
            <a:r>
              <a:rPr lang="en-US" sz="1900" dirty="0" smtClean="0">
                <a:latin typeface="Arial" panose="020B0604020202020204" pitchFamily="34" charset="0"/>
                <a:cs typeface="Arial" panose="020B0604020202020204" pitchFamily="34" charset="0"/>
              </a:rPr>
              <a:t>the card</a:t>
            </a:r>
            <a:r>
              <a:rPr lang="en-US" sz="1900" dirty="0">
                <a:latin typeface="Arial" panose="020B0604020202020204" pitchFamily="34" charset="0"/>
                <a:cs typeface="Arial" panose="020B0604020202020204" pitchFamily="34" charset="0"/>
              </a:rPr>
              <a:t>. Access will only be allowed if </a:t>
            </a: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scanned data matches data in a database.</a:t>
            </a:r>
          </a:p>
          <a:p>
            <a:pPr marL="34290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Some ID cards also use a holographic image (</a:t>
            </a:r>
            <a:r>
              <a:rPr lang="en-US" sz="1900" dirty="0" smtClean="0">
                <a:latin typeface="Arial" panose="020B0604020202020204" pitchFamily="34" charset="0"/>
                <a:cs typeface="Arial" panose="020B0604020202020204" pitchFamily="34" charset="0"/>
              </a:rPr>
              <a:t>hologram). </a:t>
            </a:r>
            <a:r>
              <a:rPr lang="en-US" sz="1900" dirty="0">
                <a:latin typeface="Arial" panose="020B0604020202020204" pitchFamily="34" charset="0"/>
                <a:cs typeface="Arial" panose="020B0604020202020204" pitchFamily="34" charset="0"/>
              </a:rPr>
              <a:t>These are </a:t>
            </a:r>
            <a:r>
              <a:rPr lang="en-US" sz="1900" dirty="0" smtClean="0">
                <a:latin typeface="Arial" panose="020B0604020202020204" pitchFamily="34" charset="0"/>
                <a:cs typeface="Arial" panose="020B0604020202020204" pitchFamily="34" charset="0"/>
              </a:rPr>
              <a:t>designed to </a:t>
            </a:r>
            <a:r>
              <a:rPr lang="en-US" sz="1900" dirty="0">
                <a:latin typeface="Arial" panose="020B0604020202020204" pitchFamily="34" charset="0"/>
                <a:cs typeface="Arial" panose="020B0604020202020204" pitchFamily="34" charset="0"/>
              </a:rPr>
              <a:t>make forgery of the card more difficult. Holographic images change </a:t>
            </a:r>
            <a:r>
              <a:rPr lang="en-US" sz="1900" dirty="0" smtClean="0">
                <a:latin typeface="Arial" panose="020B0604020202020204" pitchFamily="34" charset="0"/>
                <a:cs typeface="Arial" panose="020B0604020202020204" pitchFamily="34" charset="0"/>
              </a:rPr>
              <a:t>colour or </a:t>
            </a:r>
            <a:r>
              <a:rPr lang="en-US" sz="1900" dirty="0">
                <a:latin typeface="Arial" panose="020B0604020202020204" pitchFamily="34" charset="0"/>
                <a:cs typeface="Arial" panose="020B0604020202020204" pitchFamily="34" charset="0"/>
              </a:rPr>
              <a:t>appear to have a moving object when the image is viewed from </a:t>
            </a:r>
            <a:r>
              <a:rPr lang="en-US" sz="1900" dirty="0" smtClean="0">
                <a:latin typeface="Arial" panose="020B0604020202020204" pitchFamily="34" charset="0"/>
                <a:cs typeface="Arial" panose="020B0604020202020204" pitchFamily="34" charset="0"/>
              </a:rPr>
              <a:t>different angles</a:t>
            </a:r>
            <a:r>
              <a:rPr lang="en-US" sz="1900" dirty="0">
                <a:latin typeface="Arial" panose="020B0604020202020204" pitchFamily="34" charset="0"/>
                <a:cs typeface="Arial" panose="020B0604020202020204" pitchFamily="34" charset="0"/>
              </a:rPr>
              <a:t>. As these are difficult to make it stops somebody, for example, </a:t>
            </a:r>
            <a:r>
              <a:rPr lang="en-US" sz="1900" dirty="0" smtClean="0">
                <a:latin typeface="Arial" panose="020B0604020202020204" pitchFamily="34" charset="0"/>
                <a:cs typeface="Arial" panose="020B0604020202020204" pitchFamily="34" charset="0"/>
              </a:rPr>
              <a:t>simply photocopying </a:t>
            </a:r>
            <a:r>
              <a:rPr lang="en-US" sz="1900" dirty="0">
                <a:latin typeface="Arial" panose="020B0604020202020204" pitchFamily="34" charset="0"/>
                <a:cs typeface="Arial" panose="020B0604020202020204" pitchFamily="34" charset="0"/>
              </a:rPr>
              <a:t>a card and using it illegally. </a:t>
            </a:r>
            <a:endParaRPr lang="en-US" sz="1900" dirty="0" smtClean="0">
              <a:latin typeface="Arial" panose="020B0604020202020204" pitchFamily="34" charset="0"/>
              <a:cs typeface="Arial" panose="020B0604020202020204" pitchFamily="34" charset="0"/>
            </a:endParaRPr>
          </a:p>
          <a:p>
            <a:pPr marL="342900" indent="-3429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Another </a:t>
            </a:r>
            <a:r>
              <a:rPr lang="en-US" sz="1900" dirty="0">
                <a:latin typeface="Arial" panose="020B0604020202020204" pitchFamily="34" charset="0"/>
                <a:cs typeface="Arial" panose="020B0604020202020204" pitchFamily="34" charset="0"/>
              </a:rPr>
              <a:t>form of security is to have a photographic image of the card </a:t>
            </a:r>
            <a:r>
              <a:rPr lang="en-US" sz="1900" dirty="0" smtClean="0">
                <a:latin typeface="Arial" panose="020B0604020202020204" pitchFamily="34" charset="0"/>
                <a:cs typeface="Arial" panose="020B0604020202020204" pitchFamily="34" charset="0"/>
              </a:rPr>
              <a:t>user printed </a:t>
            </a:r>
            <a:r>
              <a:rPr lang="en-US" sz="1900" dirty="0">
                <a:latin typeface="Arial" panose="020B0604020202020204" pitchFamily="34" charset="0"/>
                <a:cs typeface="Arial" panose="020B0604020202020204" pitchFamily="34" charset="0"/>
              </a:rPr>
              <a:t>on the card surface.</a:t>
            </a:r>
          </a:p>
          <a:p>
            <a:pPr marL="34290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Passports make use of some of the technology described above. Many </a:t>
            </a:r>
            <a:r>
              <a:rPr lang="en-US" sz="1900" dirty="0" smtClean="0">
                <a:latin typeface="Arial" panose="020B0604020202020204" pitchFamily="34" charset="0"/>
                <a:cs typeface="Arial" panose="020B0604020202020204" pitchFamily="34" charset="0"/>
              </a:rPr>
              <a:t>passports contain </a:t>
            </a:r>
            <a:r>
              <a:rPr lang="en-US" sz="1900" dirty="0">
                <a:latin typeface="Arial" panose="020B0604020202020204" pitchFamily="34" charset="0"/>
                <a:cs typeface="Arial" panose="020B0604020202020204" pitchFamily="34" charset="0"/>
              </a:rPr>
              <a:t>an RFID tag/chip, a photograph and a holographic image.</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69</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5400" dirty="0" smtClean="0"/>
              <a:t>4.2.2 – Authentication</a:t>
            </a:r>
            <a:endParaRPr lang="en-GB" sz="5400" b="1" dirty="0" smtClean="0"/>
          </a:p>
        </p:txBody>
      </p:sp>
    </p:spTree>
    <p:extLst>
      <p:ext uri="{BB962C8B-B14F-4D97-AF65-F5344CB8AC3E}">
        <p14:creationId xmlns:p14="http://schemas.microsoft.com/office/powerpoint/2010/main" val="148822501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69</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5400" dirty="0" smtClean="0"/>
              <a:t>4.2.2 – Authentication</a:t>
            </a:r>
            <a:endParaRPr lang="en-GB" sz="5400" b="1" dirty="0" smtClean="0"/>
          </a:p>
        </p:txBody>
      </p:sp>
      <p:sp>
        <p:nvSpPr>
          <p:cNvPr id="2" name="TextBox 1"/>
          <p:cNvSpPr txBox="1"/>
          <p:nvPr/>
        </p:nvSpPr>
        <p:spPr>
          <a:xfrm>
            <a:off x="395536" y="1229851"/>
            <a:ext cx="3456384"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nchor="ctr" anchorCtr="0">
            <a:normAutofit/>
          </a:bodyPr>
          <a:lstStyle/>
          <a:p>
            <a:pPr algn="ctr"/>
            <a:r>
              <a:rPr lang="en-US" sz="1600" dirty="0">
                <a:latin typeface="Arial" panose="020B0604020202020204" pitchFamily="34" charset="0"/>
                <a:cs typeface="Arial" panose="020B0604020202020204" pitchFamily="34" charset="0"/>
              </a:rPr>
              <a:t>The passport </a:t>
            </a:r>
            <a:r>
              <a:rPr lang="en-US" sz="1600" dirty="0" smtClean="0">
                <a:latin typeface="Arial" panose="020B0604020202020204" pitchFamily="34" charset="0"/>
                <a:cs typeface="Arial" panose="020B0604020202020204" pitchFamily="34" charset="0"/>
              </a:rPr>
              <a:t>page containing the photograph </a:t>
            </a:r>
            <a:r>
              <a:rPr lang="en-US" sz="1600" dirty="0">
                <a:latin typeface="Arial" panose="020B0604020202020204" pitchFamily="34" charset="0"/>
                <a:cs typeface="Arial" panose="020B0604020202020204" pitchFamily="34" charset="0"/>
              </a:rPr>
              <a:t>is placed face down </a:t>
            </a:r>
            <a:r>
              <a:rPr lang="en-US" sz="1600" dirty="0" smtClean="0">
                <a:latin typeface="Arial" panose="020B0604020202020204" pitchFamily="34" charset="0"/>
                <a:cs typeface="Arial" panose="020B0604020202020204" pitchFamily="34" charset="0"/>
              </a:rPr>
              <a:t>on </a:t>
            </a:r>
            <a:r>
              <a:rPr lang="en-GB" sz="1600" dirty="0" smtClean="0">
                <a:latin typeface="Arial" panose="020B0604020202020204" pitchFamily="34" charset="0"/>
                <a:cs typeface="Arial" panose="020B0604020202020204" pitchFamily="34" charset="0"/>
              </a:rPr>
              <a:t>a </a:t>
            </a:r>
            <a:r>
              <a:rPr lang="en-GB" sz="1600" dirty="0">
                <a:latin typeface="Arial" panose="020B0604020202020204" pitchFamily="34" charset="0"/>
                <a:cs typeface="Arial" panose="020B0604020202020204" pitchFamily="34" charset="0"/>
              </a:rPr>
              <a:t>reader</a:t>
            </a:r>
          </a:p>
        </p:txBody>
      </p:sp>
      <p:sp>
        <p:nvSpPr>
          <p:cNvPr id="7" name="TextBox 6"/>
          <p:cNvSpPr txBox="1"/>
          <p:nvPr/>
        </p:nvSpPr>
        <p:spPr>
          <a:xfrm>
            <a:off x="407698" y="3462098"/>
            <a:ext cx="3456384"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nchor="ctr" anchorCtr="0">
            <a:normAutofit/>
          </a:bodyPr>
          <a:lstStyle/>
          <a:p>
            <a:pPr algn="ctr"/>
            <a:r>
              <a:rPr lang="en-US" sz="1600" dirty="0">
                <a:latin typeface="Arial" panose="020B0604020202020204" pitchFamily="34" charset="0"/>
                <a:cs typeface="Arial" panose="020B0604020202020204" pitchFamily="34" charset="0"/>
              </a:rPr>
              <a:t>The owner of the </a:t>
            </a:r>
            <a:r>
              <a:rPr lang="en-US" sz="1600" dirty="0" smtClean="0">
                <a:latin typeface="Arial" panose="020B0604020202020204" pitchFamily="34" charset="0"/>
                <a:cs typeface="Arial" panose="020B0604020202020204" pitchFamily="34" charset="0"/>
              </a:rPr>
              <a:t>passport now looks </a:t>
            </a:r>
            <a:r>
              <a:rPr lang="en-US" sz="1600" dirty="0">
                <a:latin typeface="Arial" panose="020B0604020202020204" pitchFamily="34" charset="0"/>
                <a:cs typeface="Arial" panose="020B0604020202020204" pitchFamily="34" charset="0"/>
              </a:rPr>
              <a:t>up at a digital </a:t>
            </a:r>
            <a:r>
              <a:rPr lang="en-US" sz="1600" dirty="0" smtClean="0">
                <a:latin typeface="Arial" panose="020B0604020202020204" pitchFamily="34" charset="0"/>
                <a:cs typeface="Arial" panose="020B0604020202020204" pitchFamily="34" charset="0"/>
              </a:rPr>
              <a:t>camera </a:t>
            </a:r>
            <a:r>
              <a:rPr lang="en-US" sz="1600" dirty="0">
                <a:latin typeface="Arial" panose="020B0604020202020204" pitchFamily="34" charset="0"/>
                <a:cs typeface="Arial" panose="020B0604020202020204" pitchFamily="34" charset="0"/>
              </a:rPr>
              <a:t>and </a:t>
            </a:r>
            <a:r>
              <a:rPr lang="en-US" sz="1600" dirty="0" smtClean="0">
                <a:latin typeface="Arial" panose="020B0604020202020204" pitchFamily="34" charset="0"/>
                <a:cs typeface="Arial" panose="020B0604020202020204" pitchFamily="34" charset="0"/>
              </a:rPr>
              <a:t>a </a:t>
            </a:r>
            <a:r>
              <a:rPr lang="en-GB" sz="1600" dirty="0" smtClean="0">
                <a:latin typeface="Arial" panose="020B0604020202020204" pitchFamily="34" charset="0"/>
                <a:cs typeface="Arial" panose="020B0604020202020204" pitchFamily="34" charset="0"/>
              </a:rPr>
              <a:t>photograph </a:t>
            </a:r>
            <a:r>
              <a:rPr lang="en-GB" sz="1600" dirty="0">
                <a:latin typeface="Arial" panose="020B0604020202020204" pitchFamily="34" charset="0"/>
                <a:cs typeface="Arial" panose="020B0604020202020204" pitchFamily="34" charset="0"/>
              </a:rPr>
              <a:t>is taken</a:t>
            </a:r>
          </a:p>
        </p:txBody>
      </p:sp>
      <p:sp>
        <p:nvSpPr>
          <p:cNvPr id="8" name="TextBox 7"/>
          <p:cNvSpPr txBox="1"/>
          <p:nvPr/>
        </p:nvSpPr>
        <p:spPr>
          <a:xfrm>
            <a:off x="1403648" y="4455111"/>
            <a:ext cx="3456384" cy="1077218"/>
          </a:xfrm>
          <a:prstGeom prst="rect">
            <a:avLst/>
          </a:prstGeom>
          <a:solidFill>
            <a:schemeClr val="accent4">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nchor="ctr" anchorCtr="0">
            <a:normAutofit/>
          </a:bodyPr>
          <a:lstStyle/>
          <a:p>
            <a:pPr algn="ctr"/>
            <a:r>
              <a:rPr lang="en-US" sz="1600" dirty="0">
                <a:latin typeface="Arial" panose="020B0604020202020204" pitchFamily="34" charset="0"/>
                <a:cs typeface="Arial" panose="020B0604020202020204" pitchFamily="34" charset="0"/>
              </a:rPr>
              <a:t>The photograph is converted into </a:t>
            </a:r>
            <a:r>
              <a:rPr lang="en-US" sz="1600" dirty="0" smtClean="0">
                <a:latin typeface="Arial" panose="020B0604020202020204" pitchFamily="34" charset="0"/>
                <a:cs typeface="Arial" panose="020B0604020202020204" pitchFamily="34" charset="0"/>
              </a:rPr>
              <a:t>a digital </a:t>
            </a:r>
            <a:r>
              <a:rPr lang="en-US" sz="1600" dirty="0">
                <a:latin typeface="Arial" panose="020B0604020202020204" pitchFamily="34" charset="0"/>
                <a:cs typeface="Arial" panose="020B0604020202020204" pitchFamily="34" charset="0"/>
              </a:rPr>
              <a:t>format so that it can </a:t>
            </a:r>
            <a:r>
              <a:rPr lang="en-US" sz="1600" dirty="0" smtClean="0">
                <a:latin typeface="Arial" panose="020B0604020202020204" pitchFamily="34" charset="0"/>
                <a:cs typeface="Arial" panose="020B0604020202020204" pitchFamily="34" charset="0"/>
              </a:rPr>
              <a:t>be compared </a:t>
            </a:r>
            <a:r>
              <a:rPr lang="en-US" sz="1600" dirty="0">
                <a:latin typeface="Arial" panose="020B0604020202020204" pitchFamily="34" charset="0"/>
                <a:cs typeface="Arial" panose="020B0604020202020204" pitchFamily="34" charset="0"/>
              </a:rPr>
              <a:t>to the scanned </a:t>
            </a:r>
            <a:r>
              <a:rPr lang="en-US" sz="1600" dirty="0" smtClean="0">
                <a:latin typeface="Arial" panose="020B0604020202020204" pitchFamily="34" charset="0"/>
                <a:cs typeface="Arial" panose="020B0604020202020204" pitchFamily="34" charset="0"/>
              </a:rPr>
              <a:t>facial </a:t>
            </a:r>
            <a:r>
              <a:rPr lang="en-GB" sz="1600" dirty="0" smtClean="0">
                <a:latin typeface="Arial" panose="020B0604020202020204" pitchFamily="34" charset="0"/>
                <a:cs typeface="Arial" panose="020B0604020202020204" pitchFamily="34" charset="0"/>
              </a:rPr>
              <a:t>image</a:t>
            </a:r>
            <a:endParaRPr lang="en-GB" sz="1600" dirty="0">
              <a:latin typeface="Arial" panose="020B0604020202020204" pitchFamily="34" charset="0"/>
              <a:cs typeface="Arial" panose="020B0604020202020204" pitchFamily="34" charset="0"/>
            </a:endParaRPr>
          </a:p>
        </p:txBody>
      </p:sp>
      <p:sp>
        <p:nvSpPr>
          <p:cNvPr id="9" name="TextBox 8"/>
          <p:cNvSpPr txBox="1"/>
          <p:nvPr/>
        </p:nvSpPr>
        <p:spPr>
          <a:xfrm>
            <a:off x="1403648" y="2222864"/>
            <a:ext cx="3456384" cy="1077218"/>
          </a:xfrm>
          <a:prstGeom prst="rect">
            <a:avLst/>
          </a:prstGeom>
          <a:solidFill>
            <a:schemeClr val="accent4">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nchor="ctr" anchorCtr="0">
            <a:normAutofit/>
          </a:bodyPr>
          <a:lstStyle/>
          <a:p>
            <a:pPr algn="ctr"/>
            <a:r>
              <a:rPr lang="en-IE" sz="1600" dirty="0" smtClean="0">
                <a:latin typeface="Arial" panose="020B0604020202020204" pitchFamily="34" charset="0"/>
                <a:cs typeface="Arial" panose="020B0604020202020204" pitchFamily="34" charset="0"/>
              </a:rPr>
              <a:t>A microchip embedded in the page is now read by the reader and the facial image on the passport is also scanned in</a:t>
            </a:r>
            <a:endParaRPr lang="en-GB" sz="1600" dirty="0">
              <a:latin typeface="Arial" panose="020B0604020202020204" pitchFamily="34" charset="0"/>
              <a:cs typeface="Arial" panose="020B0604020202020204" pitchFamily="34" charset="0"/>
            </a:endParaRPr>
          </a:p>
        </p:txBody>
      </p:sp>
      <p:sp>
        <p:nvSpPr>
          <p:cNvPr id="10" name="TextBox 9"/>
          <p:cNvSpPr txBox="1"/>
          <p:nvPr/>
        </p:nvSpPr>
        <p:spPr>
          <a:xfrm>
            <a:off x="395536" y="5694347"/>
            <a:ext cx="3456384"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tIns="36000" rIns="36000" bIns="36000" rtlCol="0" anchor="ctr" anchorCtr="0">
            <a:normAutofit/>
          </a:bodyPr>
          <a:lstStyle/>
          <a:p>
            <a:pPr algn="ctr"/>
            <a:r>
              <a:rPr lang="en-IE" sz="1600" dirty="0" smtClean="0">
                <a:latin typeface="Arial" panose="020B0604020202020204" pitchFamily="34" charset="0"/>
                <a:cs typeface="Arial" panose="020B0604020202020204" pitchFamily="34" charset="0"/>
              </a:rPr>
              <a:t>The data read from the microchip is also compared to data stored on a central database</a:t>
            </a:r>
            <a:endParaRPr lang="en-GB" sz="1600" dirty="0">
              <a:latin typeface="Arial" panose="020B0604020202020204" pitchFamily="34" charset="0"/>
              <a:cs typeface="Arial" panose="020B0604020202020204" pitchFamily="34" charset="0"/>
            </a:endParaRPr>
          </a:p>
        </p:txBody>
      </p:sp>
      <p:sp>
        <p:nvSpPr>
          <p:cNvPr id="3" name="Rectangular Callout 2"/>
          <p:cNvSpPr/>
          <p:nvPr/>
        </p:nvSpPr>
        <p:spPr>
          <a:xfrm>
            <a:off x="5652120" y="1955742"/>
            <a:ext cx="3096344" cy="1506356"/>
          </a:xfrm>
          <a:prstGeom prst="wedgeRectCallout">
            <a:avLst>
              <a:gd name="adj1" fmla="val -77168"/>
              <a:gd name="adj2" fmla="val -3472"/>
            </a:avLst>
          </a:prstGeom>
          <a:solidFill>
            <a:schemeClr val="accent4">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sz="1600" dirty="0" smtClean="0">
                <a:solidFill>
                  <a:schemeClr val="tx1"/>
                </a:solidFill>
                <a:latin typeface="Arial" panose="020B0604020202020204" pitchFamily="34" charset="0"/>
                <a:cs typeface="Arial" panose="020B0604020202020204" pitchFamily="34" charset="0"/>
              </a:rPr>
              <a:t>Data stored on the microchip varies from country to country but sometimes includes biometric data, country of origin, date of birth, countries visited and so on.</a:t>
            </a:r>
            <a:endParaRPr lang="en-GB" sz="1600" dirty="0">
              <a:solidFill>
                <a:schemeClr val="tx1"/>
              </a:solidFill>
              <a:latin typeface="Arial" panose="020B0604020202020204" pitchFamily="34" charset="0"/>
              <a:cs typeface="Arial" panose="020B0604020202020204" pitchFamily="34" charset="0"/>
            </a:endParaRPr>
          </a:p>
        </p:txBody>
      </p:sp>
      <p:sp>
        <p:nvSpPr>
          <p:cNvPr id="11" name="Rectangular Callout 10"/>
          <p:cNvSpPr/>
          <p:nvPr/>
        </p:nvSpPr>
        <p:spPr>
          <a:xfrm>
            <a:off x="5364088" y="4293095"/>
            <a:ext cx="3384376" cy="2232249"/>
          </a:xfrm>
          <a:prstGeom prst="wedgeRectCallout">
            <a:avLst>
              <a:gd name="adj1" fmla="val -95577"/>
              <a:gd name="adj2" fmla="val 25321"/>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sz="1600" dirty="0" smtClean="0">
                <a:solidFill>
                  <a:schemeClr val="tx1"/>
                </a:solidFill>
                <a:latin typeface="Arial" panose="020B0604020202020204" pitchFamily="34" charset="0"/>
                <a:cs typeface="Arial" panose="020B0604020202020204" pitchFamily="34" charset="0"/>
              </a:rPr>
              <a:t>The scanned image from the passport and photograph just taken by the camera must match </a:t>
            </a:r>
            <a:r>
              <a:rPr lang="en-GB" sz="1600" i="1" dirty="0" smtClean="0">
                <a:solidFill>
                  <a:schemeClr val="tx1"/>
                </a:solidFill>
                <a:latin typeface="Arial" panose="020B0604020202020204" pitchFamily="34" charset="0"/>
                <a:cs typeface="Arial" panose="020B0604020202020204" pitchFamily="34" charset="0"/>
              </a:rPr>
              <a:t>and</a:t>
            </a:r>
            <a:r>
              <a:rPr lang="en-GB" sz="1600" dirty="0" smtClean="0">
                <a:solidFill>
                  <a:schemeClr val="tx1"/>
                </a:solidFill>
                <a:latin typeface="Arial" panose="020B0604020202020204" pitchFamily="34" charset="0"/>
                <a:cs typeface="Arial" panose="020B0604020202020204" pitchFamily="34" charset="0"/>
              </a:rPr>
              <a:t> the data stored on the microchip must </a:t>
            </a:r>
            <a:r>
              <a:rPr lang="en-GB" sz="1600" i="1" dirty="0" smtClean="0">
                <a:solidFill>
                  <a:schemeClr val="tx1"/>
                </a:solidFill>
                <a:latin typeface="Arial" panose="020B0604020202020204" pitchFamily="34" charset="0"/>
                <a:cs typeface="Arial" panose="020B0604020202020204" pitchFamily="34" charset="0"/>
              </a:rPr>
              <a:t>also</a:t>
            </a:r>
            <a:r>
              <a:rPr lang="en-GB" sz="1600" dirty="0" smtClean="0">
                <a:solidFill>
                  <a:schemeClr val="tx1"/>
                </a:solidFill>
                <a:latin typeface="Arial" panose="020B0604020202020204" pitchFamily="34" charset="0"/>
                <a:cs typeface="Arial" panose="020B0604020202020204" pitchFamily="34" charset="0"/>
              </a:rPr>
              <a:t> match with the data on a central database. If either produces any differences then the passport is rejected.</a:t>
            </a:r>
            <a:endParaRPr lang="en-GB" sz="1600" dirty="0">
              <a:solidFill>
                <a:schemeClr val="tx1"/>
              </a:solidFill>
              <a:latin typeface="Arial" panose="020B0604020202020204" pitchFamily="34" charset="0"/>
              <a:cs typeface="Arial" panose="020B0604020202020204" pitchFamily="34" charset="0"/>
            </a:endParaRPr>
          </a:p>
        </p:txBody>
      </p:sp>
      <p:sp>
        <p:nvSpPr>
          <p:cNvPr id="4" name="Rectangle 3"/>
          <p:cNvSpPr/>
          <p:nvPr/>
        </p:nvSpPr>
        <p:spPr>
          <a:xfrm>
            <a:off x="4644008" y="1017603"/>
            <a:ext cx="4176464" cy="646331"/>
          </a:xfrm>
          <a:prstGeom prst="rect">
            <a:avLst/>
          </a:prstGeom>
        </p:spPr>
        <p:txBody>
          <a:bodyPr wrap="square">
            <a:spAutoFit/>
          </a:bodyPr>
          <a:lstStyle/>
          <a:p>
            <a:r>
              <a:rPr lang="en-US" b="1" dirty="0">
                <a:solidFill>
                  <a:srgbClr val="322F38"/>
                </a:solidFill>
                <a:latin typeface="Times New Roman" panose="02020603050405020304" pitchFamily="18" charset="0"/>
              </a:rPr>
              <a:t>Fi</a:t>
            </a:r>
            <a:r>
              <a:rPr lang="en-US" b="1" dirty="0">
                <a:solidFill>
                  <a:srgbClr val="4A494A"/>
                </a:solidFill>
                <a:latin typeface="Times New Roman" panose="02020603050405020304" pitchFamily="18" charset="0"/>
              </a:rPr>
              <a:t>gure </a:t>
            </a:r>
            <a:r>
              <a:rPr lang="en-US" b="1" dirty="0">
                <a:solidFill>
                  <a:srgbClr val="322F38"/>
                </a:solidFill>
                <a:latin typeface="Times New Roman" panose="02020603050405020304" pitchFamily="18" charset="0"/>
              </a:rPr>
              <a:t>4</a:t>
            </a:r>
            <a:r>
              <a:rPr lang="en-US" b="1" dirty="0">
                <a:solidFill>
                  <a:srgbClr val="4A494A"/>
                </a:solidFill>
                <a:latin typeface="Times New Roman" panose="02020603050405020304" pitchFamily="18" charset="0"/>
              </a:rPr>
              <a:t>.9 </a:t>
            </a:r>
            <a:r>
              <a:rPr lang="en-US" dirty="0">
                <a:solidFill>
                  <a:srgbClr val="4A494A"/>
                </a:solidFill>
                <a:latin typeface="Times New Roman" panose="02020603050405020304" pitchFamily="18" charset="0"/>
              </a:rPr>
              <a:t>W</a:t>
            </a:r>
            <a:r>
              <a:rPr lang="en-US" dirty="0">
                <a:solidFill>
                  <a:srgbClr val="322F38"/>
                </a:solidFill>
                <a:latin typeface="Times New Roman" panose="02020603050405020304" pitchFamily="18" charset="0"/>
              </a:rPr>
              <a:t>hat h</a:t>
            </a:r>
            <a:r>
              <a:rPr lang="en-US" dirty="0">
                <a:solidFill>
                  <a:srgbClr val="4A494A"/>
                </a:solidFill>
                <a:latin typeface="Times New Roman" panose="02020603050405020304" pitchFamily="18" charset="0"/>
              </a:rPr>
              <a:t>a</a:t>
            </a:r>
            <a:r>
              <a:rPr lang="en-US" dirty="0">
                <a:solidFill>
                  <a:srgbClr val="322F38"/>
                </a:solidFill>
                <a:latin typeface="Times New Roman" panose="02020603050405020304" pitchFamily="18" charset="0"/>
              </a:rPr>
              <a:t>p</a:t>
            </a:r>
            <a:r>
              <a:rPr lang="en-US" dirty="0">
                <a:solidFill>
                  <a:srgbClr val="4A494A"/>
                </a:solidFill>
                <a:latin typeface="Times New Roman" panose="02020603050405020304" pitchFamily="18" charset="0"/>
              </a:rPr>
              <a:t>pe</a:t>
            </a:r>
            <a:r>
              <a:rPr lang="en-US" dirty="0">
                <a:solidFill>
                  <a:srgbClr val="322F38"/>
                </a:solidFill>
                <a:latin typeface="Times New Roman" panose="02020603050405020304" pitchFamily="18" charset="0"/>
              </a:rPr>
              <a:t>n</a:t>
            </a:r>
            <a:r>
              <a:rPr lang="en-US" dirty="0">
                <a:solidFill>
                  <a:srgbClr val="4A494A"/>
                </a:solidFill>
                <a:latin typeface="Times New Roman" panose="02020603050405020304" pitchFamily="18" charset="0"/>
              </a:rPr>
              <a:t>s w</a:t>
            </a:r>
            <a:r>
              <a:rPr lang="en-US" dirty="0">
                <a:solidFill>
                  <a:srgbClr val="322F38"/>
                </a:solidFill>
                <a:latin typeface="Times New Roman" panose="02020603050405020304" pitchFamily="18" charset="0"/>
              </a:rPr>
              <a:t>hen </a:t>
            </a:r>
            <a:r>
              <a:rPr lang="en-US" dirty="0">
                <a:solidFill>
                  <a:srgbClr val="4A494A"/>
                </a:solidFill>
                <a:latin typeface="Times New Roman" panose="02020603050405020304" pitchFamily="18" charset="0"/>
              </a:rPr>
              <a:t>so</a:t>
            </a:r>
            <a:r>
              <a:rPr lang="en-US" dirty="0">
                <a:solidFill>
                  <a:srgbClr val="322F38"/>
                </a:solidFill>
                <a:latin typeface="Times New Roman" panose="02020603050405020304" pitchFamily="18" charset="0"/>
              </a:rPr>
              <a:t>meb</a:t>
            </a:r>
            <a:r>
              <a:rPr lang="en-US" dirty="0">
                <a:solidFill>
                  <a:srgbClr val="4A494A"/>
                </a:solidFill>
                <a:latin typeface="Times New Roman" panose="02020603050405020304" pitchFamily="18" charset="0"/>
              </a:rPr>
              <a:t>o</a:t>
            </a:r>
            <a:r>
              <a:rPr lang="en-US" dirty="0">
                <a:solidFill>
                  <a:srgbClr val="322F38"/>
                </a:solidFill>
                <a:latin typeface="Times New Roman" panose="02020603050405020304" pitchFamily="18" charset="0"/>
              </a:rPr>
              <a:t>d</a:t>
            </a:r>
            <a:r>
              <a:rPr lang="en-US" dirty="0">
                <a:solidFill>
                  <a:srgbClr val="4A494A"/>
                </a:solidFill>
                <a:latin typeface="Times New Roman" panose="02020603050405020304" pitchFamily="18" charset="0"/>
              </a:rPr>
              <a:t>y </a:t>
            </a:r>
            <a:r>
              <a:rPr lang="en-US" dirty="0">
                <a:solidFill>
                  <a:srgbClr val="322F38"/>
                </a:solidFill>
                <a:latin typeface="Times New Roman" panose="02020603050405020304" pitchFamily="18" charset="0"/>
              </a:rPr>
              <a:t>appr</a:t>
            </a:r>
            <a:r>
              <a:rPr lang="en-US" dirty="0">
                <a:solidFill>
                  <a:srgbClr val="4A494A"/>
                </a:solidFill>
                <a:latin typeface="Times New Roman" panose="02020603050405020304" pitchFamily="18" charset="0"/>
              </a:rPr>
              <a:t>o</a:t>
            </a:r>
            <a:r>
              <a:rPr lang="en-US" dirty="0">
                <a:solidFill>
                  <a:srgbClr val="322F38"/>
                </a:solidFill>
                <a:latin typeface="Times New Roman" panose="02020603050405020304" pitchFamily="18" charset="0"/>
              </a:rPr>
              <a:t>a</a:t>
            </a:r>
            <a:r>
              <a:rPr lang="en-US" dirty="0">
                <a:solidFill>
                  <a:srgbClr val="4A494A"/>
                </a:solidFill>
                <a:latin typeface="Times New Roman" panose="02020603050405020304" pitchFamily="18" charset="0"/>
              </a:rPr>
              <a:t>c</a:t>
            </a:r>
            <a:r>
              <a:rPr lang="en-US" dirty="0">
                <a:solidFill>
                  <a:srgbClr val="322F38"/>
                </a:solidFill>
                <a:latin typeface="Times New Roman" panose="02020603050405020304" pitchFamily="18" charset="0"/>
              </a:rPr>
              <a:t>h</a:t>
            </a:r>
            <a:r>
              <a:rPr lang="en-US" dirty="0">
                <a:solidFill>
                  <a:srgbClr val="4A494A"/>
                </a:solidFill>
                <a:latin typeface="Times New Roman" panose="02020603050405020304" pitchFamily="18" charset="0"/>
              </a:rPr>
              <a:t>es passpo</a:t>
            </a:r>
            <a:r>
              <a:rPr lang="en-US" dirty="0">
                <a:solidFill>
                  <a:srgbClr val="322F38"/>
                </a:solidFill>
                <a:latin typeface="Times New Roman" panose="02020603050405020304" pitchFamily="18" charset="0"/>
              </a:rPr>
              <a:t>rt </a:t>
            </a:r>
            <a:r>
              <a:rPr lang="en-US" dirty="0">
                <a:solidFill>
                  <a:srgbClr val="4A494A"/>
                </a:solidFill>
                <a:latin typeface="Times New Roman" panose="02020603050405020304" pitchFamily="18" charset="0"/>
              </a:rPr>
              <a:t>co</a:t>
            </a:r>
            <a:r>
              <a:rPr lang="en-US" dirty="0">
                <a:solidFill>
                  <a:srgbClr val="322F38"/>
                </a:solidFill>
                <a:latin typeface="Times New Roman" panose="02020603050405020304" pitchFamily="18" charset="0"/>
              </a:rPr>
              <a:t>ntr</a:t>
            </a:r>
            <a:r>
              <a:rPr lang="en-US" dirty="0">
                <a:solidFill>
                  <a:srgbClr val="4A494A"/>
                </a:solidFill>
                <a:latin typeface="Times New Roman" panose="02020603050405020304" pitchFamily="18" charset="0"/>
              </a:rPr>
              <a:t>o</a:t>
            </a:r>
            <a:r>
              <a:rPr lang="en-US" dirty="0">
                <a:solidFill>
                  <a:srgbClr val="322F38"/>
                </a:solidFill>
                <a:latin typeface="Times New Roman" panose="02020603050405020304" pitchFamily="18" charset="0"/>
              </a:rPr>
              <a:t>l at an airp</a:t>
            </a:r>
            <a:r>
              <a:rPr lang="en-US" dirty="0">
                <a:solidFill>
                  <a:srgbClr val="4A494A"/>
                </a:solidFill>
                <a:latin typeface="Times New Roman" panose="02020603050405020304" pitchFamily="18" charset="0"/>
              </a:rPr>
              <a:t>o</a:t>
            </a:r>
            <a:r>
              <a:rPr lang="en-US" dirty="0">
                <a:solidFill>
                  <a:srgbClr val="322F38"/>
                </a:solidFill>
                <a:latin typeface="Times New Roman" panose="02020603050405020304" pitchFamily="18" charset="0"/>
              </a:rPr>
              <a:t>rt</a:t>
            </a:r>
            <a:r>
              <a:rPr lang="en-US" dirty="0">
                <a:solidFill>
                  <a:srgbClr val="4A494A"/>
                </a:solidFill>
                <a:latin typeface="Times New Roman" panose="02020603050405020304" pitchFamily="18" charset="0"/>
              </a:rPr>
              <a:t>?</a:t>
            </a:r>
            <a:endParaRPr lang="en-GB" dirty="0"/>
          </a:p>
        </p:txBody>
      </p:sp>
    </p:spTree>
    <p:extLst>
      <p:ext uri="{BB962C8B-B14F-4D97-AF65-F5344CB8AC3E}">
        <p14:creationId xmlns:p14="http://schemas.microsoft.com/office/powerpoint/2010/main" val="26412394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400" dirty="0" smtClean="0">
                <a:latin typeface="Arial" panose="020B0604020202020204" pitchFamily="34" charset="0"/>
                <a:cs typeface="Arial" panose="020B0604020202020204" pitchFamily="34" charset="0"/>
              </a:rPr>
              <a:t>Grade </a:t>
            </a:r>
            <a:r>
              <a:rPr lang="en-US" sz="1400" dirty="0">
                <a:latin typeface="Arial" panose="020B0604020202020204" pitchFamily="34" charset="0"/>
                <a:cs typeface="Arial" panose="020B0604020202020204" pitchFamily="34" charset="0"/>
              </a:rPr>
              <a:t>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400" b="1" dirty="0">
                <a:latin typeface="Arial" panose="020B0604020202020204" pitchFamily="34" charset="0"/>
                <a:cs typeface="Arial" panose="020B0604020202020204" pitchFamily="34" charset="0"/>
              </a:rPr>
              <a:t>A </a:t>
            </a:r>
            <a:r>
              <a:rPr lang="en-US" sz="1400" b="1" dirty="0" smtClean="0">
                <a:latin typeface="Arial" panose="020B0604020202020204" pitchFamily="34" charset="0"/>
                <a:cs typeface="Arial" panose="020B0604020202020204" pitchFamily="34" charset="0"/>
              </a:rPr>
              <a:t>Grade </a:t>
            </a:r>
            <a:r>
              <a:rPr lang="en-US" sz="1400" dirty="0" smtClean="0">
                <a:latin typeface="Arial" panose="020B0604020202020204" pitchFamily="34" charset="0"/>
                <a:cs typeface="Arial" panose="020B0604020202020204" pitchFamily="34" charset="0"/>
              </a:rPr>
              <a:t>- A </a:t>
            </a:r>
            <a:r>
              <a:rPr lang="en-US" sz="1400" dirty="0">
                <a:latin typeface="Arial" panose="020B0604020202020204" pitchFamily="34" charset="0"/>
                <a:cs typeface="Arial" panose="020B0604020202020204" pitchFamily="34" charset="0"/>
              </a:rPr>
              <a:t>candidate should demonstrate the </a:t>
            </a:r>
            <a:r>
              <a:rPr lang="en-US" sz="1400" dirty="0" smtClean="0">
                <a:latin typeface="Arial" panose="020B0604020202020204" pitchFamily="34" charset="0"/>
                <a:cs typeface="Arial" panose="020B0604020202020204" pitchFamily="34" charset="0"/>
              </a:rPr>
              <a:t>following:</a:t>
            </a:r>
          </a:p>
          <a:p>
            <a:pPr marL="228600" indent="-228600"/>
            <a:r>
              <a:rPr lang="en-US" sz="1400" b="1" dirty="0" smtClean="0">
                <a:latin typeface="Arial" panose="020B0604020202020204" pitchFamily="34" charset="0"/>
                <a:cs typeface="Arial" panose="020B0604020202020204" pitchFamily="34" charset="0"/>
              </a:rPr>
              <a:t>Knowledge </a:t>
            </a:r>
            <a:r>
              <a:rPr lang="en-US" sz="1400" b="1" dirty="0">
                <a:latin typeface="Arial" panose="020B0604020202020204" pitchFamily="34" charset="0"/>
                <a:cs typeface="Arial" panose="020B0604020202020204" pitchFamily="34" charset="0"/>
              </a:rPr>
              <a:t>and understanding </a:t>
            </a:r>
            <a:endParaRPr lang="en-US" sz="1400" b="1" dirty="0" smtClean="0">
              <a:latin typeface="Arial" panose="020B0604020202020204" pitchFamily="34" charset="0"/>
              <a:cs typeface="Arial" panose="020B0604020202020204" pitchFamily="34" charset="0"/>
            </a:endParaRP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identify detailed facts, conventions and techniques in relation to the content of the </a:t>
            </a:r>
            <a:r>
              <a:rPr lang="en-US" sz="1400" dirty="0" smtClean="0">
                <a:latin typeface="Arial" panose="020B0604020202020204" pitchFamily="34" charset="0"/>
                <a:cs typeface="Arial" panose="020B0604020202020204" pitchFamily="34" charset="0"/>
              </a:rPr>
              <a:t>syllabus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define the concepts and ideas of the syllabus.</a:t>
            </a:r>
          </a:p>
          <a:p>
            <a:pPr marL="228600" indent="-228600"/>
            <a:r>
              <a:rPr lang="en-US" sz="1400" b="1" dirty="0" smtClean="0">
                <a:latin typeface="Arial" panose="020B0604020202020204" pitchFamily="34" charset="0"/>
                <a:cs typeface="Arial" panose="020B0604020202020204" pitchFamily="34" charset="0"/>
              </a:rPr>
              <a:t>Application</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apply knowledge and understanding, using terms, concepts, theories and methods effectively to address business problems and </a:t>
            </a:r>
            <a:r>
              <a:rPr lang="en-US" sz="1400" dirty="0" smtClean="0">
                <a:latin typeface="Arial" panose="020B0604020202020204" pitchFamily="34" charset="0"/>
                <a:cs typeface="Arial" panose="020B0604020202020204" pitchFamily="34" charset="0"/>
              </a:rPr>
              <a:t>issues</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form conclusions from this information and to demonstrate these conclusions clearly and logically.</a:t>
            </a:r>
          </a:p>
          <a:p>
            <a:pPr marL="228600" indent="-228600"/>
            <a:r>
              <a:rPr lang="en-US" sz="1400" b="1" dirty="0" smtClean="0">
                <a:latin typeface="Arial" panose="020B0604020202020204" pitchFamily="34" charset="0"/>
                <a:cs typeface="Arial" panose="020B0604020202020204" pitchFamily="34" charset="0"/>
              </a:rPr>
              <a:t>Analysis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classify and comment on information presented in various </a:t>
            </a:r>
            <a:r>
              <a:rPr lang="en-US" sz="1400" dirty="0" smtClean="0">
                <a:latin typeface="Arial" panose="020B0604020202020204" pitchFamily="34" charset="0"/>
                <a:cs typeface="Arial" panose="020B0604020202020204" pitchFamily="34" charset="0"/>
              </a:rPr>
              <a:t>forms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distinguish between evidence and opinion.</a:t>
            </a:r>
          </a:p>
          <a:p>
            <a:pPr marL="228600" indent="-228600"/>
            <a:r>
              <a:rPr lang="en-US" sz="1400" b="1" dirty="0" smtClean="0">
                <a:latin typeface="Arial" panose="020B0604020202020204" pitchFamily="34" charset="0"/>
                <a:cs typeface="Arial" panose="020B0604020202020204" pitchFamily="34" charset="0"/>
              </a:rPr>
              <a:t>Evaluation</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make clear, reasoned judgements and communicate them in an accurate and logical manner.</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64622063"/>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63315" cy="5355312"/>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This </a:t>
            </a:r>
            <a:r>
              <a:rPr lang="en-US" sz="1900" dirty="0">
                <a:latin typeface="Arial" panose="020B0604020202020204" pitchFamily="34" charset="0"/>
                <a:cs typeface="Arial" panose="020B0604020202020204" pitchFamily="34" charset="0"/>
              </a:rPr>
              <a:t>section considers how the risk of viruses can be minimised </a:t>
            </a:r>
            <a:r>
              <a:rPr lang="en-US" sz="1900" dirty="0" smtClean="0">
                <a:latin typeface="Arial" panose="020B0604020202020204" pitchFamily="34" charset="0"/>
                <a:cs typeface="Arial" panose="020B0604020202020204" pitchFamily="34" charset="0"/>
              </a:rPr>
              <a:t>when using </a:t>
            </a:r>
            <a:r>
              <a:rPr lang="en-US" sz="1900" dirty="0">
                <a:latin typeface="Arial" panose="020B0604020202020204" pitchFamily="34" charset="0"/>
                <a:cs typeface="Arial" panose="020B0604020202020204" pitchFamily="34" charset="0"/>
              </a:rPr>
              <a:t>the internet or any situation where data is transferred from computer </a:t>
            </a:r>
            <a:r>
              <a:rPr lang="en-US" sz="1900" dirty="0" smtClean="0">
                <a:latin typeface="Arial" panose="020B0604020202020204" pitchFamily="34" charset="0"/>
                <a:cs typeface="Arial" panose="020B0604020202020204" pitchFamily="34" charset="0"/>
              </a:rPr>
              <a:t>to computer </a:t>
            </a:r>
            <a:r>
              <a:rPr lang="en-US" sz="1900" dirty="0">
                <a:latin typeface="Arial" panose="020B0604020202020204" pitchFamily="34" charset="0"/>
                <a:cs typeface="Arial" panose="020B0604020202020204" pitchFamily="34" charset="0"/>
              </a:rPr>
              <a:t>or other electronic devices - it is important to point out that </a:t>
            </a:r>
            <a:r>
              <a:rPr lang="en-US" sz="1900" dirty="0" smtClean="0">
                <a:latin typeface="Arial" panose="020B0604020202020204" pitchFamily="34" charset="0"/>
                <a:cs typeface="Arial" panose="020B0604020202020204" pitchFamily="34" charset="0"/>
              </a:rPr>
              <a:t>tablets and </a:t>
            </a:r>
            <a:r>
              <a:rPr lang="en-US" sz="1900" dirty="0">
                <a:latin typeface="Arial" panose="020B0604020202020204" pitchFamily="34" charset="0"/>
                <a:cs typeface="Arial" panose="020B0604020202020204" pitchFamily="34" charset="0"/>
              </a:rPr>
              <a:t>mobile phones can also be infected by viruses. Any electronic device with </a:t>
            </a:r>
            <a:r>
              <a:rPr lang="en-US" sz="1900" dirty="0" smtClean="0">
                <a:latin typeface="Arial" panose="020B0604020202020204" pitchFamily="34" charset="0"/>
                <a:cs typeface="Arial" panose="020B0604020202020204" pitchFamily="34" charset="0"/>
              </a:rPr>
              <a:t>a storage </a:t>
            </a:r>
            <a:r>
              <a:rPr lang="en-US" sz="1900" dirty="0">
                <a:latin typeface="Arial" panose="020B0604020202020204" pitchFamily="34" charset="0"/>
                <a:cs typeface="Arial" panose="020B0604020202020204" pitchFamily="34" charset="0"/>
              </a:rPr>
              <a:t>capability can be affected by virus attacks.</a:t>
            </a:r>
          </a:p>
          <a:p>
            <a:pPr marL="34290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Ways of preventing or minimising the risk of viruses are outlined below.</a:t>
            </a:r>
          </a:p>
          <a:p>
            <a:pPr>
              <a:buClr>
                <a:schemeClr val="accent6">
                  <a:lumMod val="50000"/>
                </a:schemeClr>
              </a:buClr>
            </a:pPr>
            <a:r>
              <a:rPr lang="en-US" sz="1900" b="1" dirty="0" smtClean="0">
                <a:latin typeface="Arial" panose="020B0604020202020204" pitchFamily="34" charset="0"/>
                <a:cs typeface="Arial" panose="020B0604020202020204" pitchFamily="34" charset="0"/>
              </a:rPr>
              <a:t>Antivirus </a:t>
            </a:r>
            <a:r>
              <a:rPr lang="en-US" sz="1900" b="1" dirty="0">
                <a:latin typeface="Arial" panose="020B0604020202020204" pitchFamily="34" charset="0"/>
                <a:cs typeface="Arial" panose="020B0604020202020204" pitchFamily="34" charset="0"/>
              </a:rPr>
              <a:t>software</a:t>
            </a:r>
          </a:p>
          <a:p>
            <a:pPr marL="342900" indent="-3429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Running </a:t>
            </a:r>
            <a:r>
              <a:rPr lang="en-US" sz="1900" b="1" dirty="0" smtClean="0">
                <a:solidFill>
                  <a:srgbClr val="FF0000"/>
                </a:solidFill>
                <a:latin typeface="Arial" panose="020B0604020202020204" pitchFamily="34" charset="0"/>
                <a:cs typeface="Arial" panose="020B0604020202020204" pitchFamily="34" charset="0"/>
              </a:rPr>
              <a:t>antivirus software</a:t>
            </a:r>
            <a:r>
              <a:rPr lang="en-US" sz="1900" dirty="0" smtClean="0">
                <a:latin typeface="Arial" panose="020B0604020202020204" pitchFamily="34" charset="0"/>
                <a:cs typeface="Arial" panose="020B0604020202020204" pitchFamily="34" charset="0"/>
              </a:rPr>
              <a:t> in </a:t>
            </a:r>
            <a:r>
              <a:rPr lang="en-US" sz="1900" dirty="0">
                <a:latin typeface="Arial" panose="020B0604020202020204" pitchFamily="34" charset="0"/>
                <a:cs typeface="Arial" panose="020B0604020202020204" pitchFamily="34" charset="0"/>
              </a:rPr>
              <a:t>the background on a computer will </a:t>
            </a:r>
            <a:r>
              <a:rPr lang="en-US" sz="1900" dirty="0" smtClean="0">
                <a:latin typeface="Arial" panose="020B0604020202020204" pitchFamily="34" charset="0"/>
                <a:cs typeface="Arial" panose="020B0604020202020204" pitchFamily="34" charset="0"/>
              </a:rPr>
              <a:t>constantly check </a:t>
            </a:r>
            <a:r>
              <a:rPr lang="en-US" sz="1900" dirty="0">
                <a:latin typeface="Arial" panose="020B0604020202020204" pitchFamily="34" charset="0"/>
                <a:cs typeface="Arial" panose="020B0604020202020204" pitchFamily="34" charset="0"/>
              </a:rPr>
              <a:t>for virus attacks. Although various types of antivirus software work </a:t>
            </a:r>
            <a:r>
              <a:rPr lang="en-US" sz="1900" dirty="0" smtClean="0">
                <a:latin typeface="Arial" panose="020B0604020202020204" pitchFamily="34" charset="0"/>
                <a:cs typeface="Arial" panose="020B0604020202020204" pitchFamily="34" charset="0"/>
              </a:rPr>
              <a:t>in different </a:t>
            </a:r>
            <a:r>
              <a:rPr lang="en-US" sz="1900" dirty="0">
                <a:latin typeface="Arial" panose="020B0604020202020204" pitchFamily="34" charset="0"/>
                <a:cs typeface="Arial" panose="020B0604020202020204" pitchFamily="34" charset="0"/>
              </a:rPr>
              <a:t>ways, they all have the following common features:</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check software or files before tl1ey are run or loaded on a computer</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anti </a:t>
            </a:r>
            <a:r>
              <a:rPr lang="en-US" sz="1900" dirty="0">
                <a:latin typeface="Arial" panose="020B0604020202020204" pitchFamily="34" charset="0"/>
                <a:cs typeface="Arial" panose="020B0604020202020204" pitchFamily="34" charset="0"/>
              </a:rPr>
              <a:t>virus software compares a possible virus against a database of </a:t>
            </a:r>
            <a:r>
              <a:rPr lang="en-US" sz="1900" dirty="0" smtClean="0">
                <a:latin typeface="Arial" panose="020B0604020202020204" pitchFamily="34" charset="0"/>
                <a:cs typeface="Arial" panose="020B0604020202020204" pitchFamily="34" charset="0"/>
              </a:rPr>
              <a:t>known viruses</a:t>
            </a:r>
            <a:endParaRPr lang="en-US" sz="1900" dirty="0">
              <a:latin typeface="Arial" panose="020B0604020202020204" pitchFamily="34" charset="0"/>
              <a:cs typeface="Arial" panose="020B0604020202020204" pitchFamily="34" charset="0"/>
            </a:endParaRP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a:t>
            </a:r>
            <a:r>
              <a:rPr lang="en-US" sz="1900" dirty="0">
                <a:latin typeface="Arial" panose="020B0604020202020204" pitchFamily="34" charset="0"/>
                <a:cs typeface="Arial" panose="020B0604020202020204" pitchFamily="34" charset="0"/>
              </a:rPr>
              <a:t>carry out heuristic checking - this is tl1e checking of software for </a:t>
            </a:r>
            <a:r>
              <a:rPr lang="en-US" sz="1900" dirty="0" smtClean="0">
                <a:latin typeface="Arial" panose="020B0604020202020204" pitchFamily="34" charset="0"/>
                <a:cs typeface="Arial" panose="020B0604020202020204" pitchFamily="34" charset="0"/>
              </a:rPr>
              <a:t>types of </a:t>
            </a:r>
            <a:r>
              <a:rPr lang="en-US" sz="1900" dirty="0">
                <a:latin typeface="Arial" panose="020B0604020202020204" pitchFamily="34" charset="0"/>
                <a:cs typeface="Arial" panose="020B0604020202020204" pitchFamily="34" charset="0"/>
              </a:rPr>
              <a:t>behaviour that could indicate a possible virus; this is useful if software </a:t>
            </a:r>
            <a:r>
              <a:rPr lang="en-US" sz="1900" dirty="0" smtClean="0">
                <a:latin typeface="Arial" panose="020B0604020202020204" pitchFamily="34" charset="0"/>
                <a:cs typeface="Arial" panose="020B0604020202020204" pitchFamily="34" charset="0"/>
              </a:rPr>
              <a:t>is infected </a:t>
            </a:r>
            <a:r>
              <a:rPr lang="en-US" sz="1900" dirty="0">
                <a:latin typeface="Arial" panose="020B0604020202020204" pitchFamily="34" charset="0"/>
                <a:cs typeface="Arial" panose="020B0604020202020204" pitchFamily="34" charset="0"/>
              </a:rPr>
              <a:t>by a virus not yet on the </a:t>
            </a:r>
            <a:r>
              <a:rPr lang="en-US" sz="1900" dirty="0" smtClean="0">
                <a:latin typeface="Arial" panose="020B0604020202020204" pitchFamily="34" charset="0"/>
                <a:cs typeface="Arial" panose="020B0604020202020204" pitchFamily="34" charset="0"/>
              </a:rPr>
              <a:t>database</a:t>
            </a:r>
            <a:endParaRPr lang="en-US" sz="19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69</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5400" dirty="0" smtClean="0"/>
              <a:t>4.2.3 – Viruses</a:t>
            </a:r>
            <a:endParaRPr lang="en-GB" sz="5400" b="1" dirty="0" smtClean="0"/>
          </a:p>
        </p:txBody>
      </p:sp>
    </p:spTree>
    <p:extLst>
      <p:ext uri="{BB962C8B-B14F-4D97-AF65-F5344CB8AC3E}">
        <p14:creationId xmlns:p14="http://schemas.microsoft.com/office/powerpoint/2010/main" val="378078689"/>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192689" cy="5586145"/>
          </a:xfrm>
          <a:prstGeom prst="rect">
            <a:avLst/>
          </a:prstGeom>
        </p:spPr>
        <p:txBody>
          <a:bodyPr wrap="square">
            <a:spAutoFit/>
          </a:bodyPr>
          <a:lstStyle/>
          <a:p>
            <a:pPr marL="36195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any </a:t>
            </a:r>
            <a:r>
              <a:rPr lang="en-US" sz="2100" dirty="0">
                <a:latin typeface="Arial" panose="020B0604020202020204" pitchFamily="34" charset="0"/>
                <a:cs typeface="Arial" panose="020B0604020202020204" pitchFamily="34" charset="0"/>
              </a:rPr>
              <a:t>possible files or programs that are infected are put into </a:t>
            </a:r>
            <a:r>
              <a:rPr lang="en-US" sz="2100" b="1" dirty="0">
                <a:solidFill>
                  <a:srgbClr val="FF0000"/>
                </a:solidFill>
                <a:latin typeface="Arial" panose="020B0604020202020204" pitchFamily="34" charset="0"/>
                <a:cs typeface="Arial" panose="020B0604020202020204" pitchFamily="34" charset="0"/>
              </a:rPr>
              <a:t>quarantine</a:t>
            </a:r>
            <a:r>
              <a:rPr lang="en-US" sz="2100" dirty="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that:</a:t>
            </a:r>
          </a:p>
          <a:p>
            <a:pPr marL="819150" lvl="1"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allows the </a:t>
            </a:r>
            <a:r>
              <a:rPr lang="en-US" sz="2100" dirty="0">
                <a:latin typeface="Arial" panose="020B0604020202020204" pitchFamily="34" charset="0"/>
                <a:cs typeface="Arial" panose="020B0604020202020204" pitchFamily="34" charset="0"/>
              </a:rPr>
              <a:t>virus to be automatically deleted, or</a:t>
            </a:r>
          </a:p>
          <a:p>
            <a:pPr marL="819150" lvl="1"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allows the </a:t>
            </a:r>
            <a:r>
              <a:rPr lang="en-US" sz="2100" dirty="0">
                <a:latin typeface="Arial" panose="020B0604020202020204" pitchFamily="34" charset="0"/>
                <a:cs typeface="Arial" panose="020B0604020202020204" pitchFamily="34" charset="0"/>
              </a:rPr>
              <a:t>user to make the decision about deletion (it is possible that </a:t>
            </a:r>
            <a:r>
              <a:rPr lang="en-US" sz="2100" dirty="0" smtClean="0">
                <a:latin typeface="Arial" panose="020B0604020202020204" pitchFamily="34" charset="0"/>
                <a:cs typeface="Arial" panose="020B0604020202020204" pitchFamily="34" charset="0"/>
              </a:rPr>
              <a:t>the user </a:t>
            </a:r>
            <a:r>
              <a:rPr lang="en-US" sz="2100" dirty="0">
                <a:latin typeface="Arial" panose="020B0604020202020204" pitchFamily="34" charset="0"/>
                <a:cs typeface="Arial" panose="020B0604020202020204" pitchFamily="34" charset="0"/>
              </a:rPr>
              <a:t>knows that </a:t>
            </a: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file or program is not infected by a virus - this is </a:t>
            </a:r>
            <a:r>
              <a:rPr lang="en-US" sz="2100" dirty="0" smtClean="0">
                <a:latin typeface="Arial" panose="020B0604020202020204" pitchFamily="34" charset="0"/>
                <a:cs typeface="Arial" panose="020B0604020202020204" pitchFamily="34" charset="0"/>
              </a:rPr>
              <a:t>known as </a:t>
            </a:r>
            <a:r>
              <a:rPr lang="en-US" sz="2100" dirty="0">
                <a:latin typeface="Arial" panose="020B0604020202020204" pitchFamily="34" charset="0"/>
                <a:cs typeface="Arial" panose="020B0604020202020204" pitchFamily="34" charset="0"/>
              </a:rPr>
              <a:t>a </a:t>
            </a:r>
            <a:r>
              <a:rPr lang="en-US" sz="2100" b="1" dirty="0">
                <a:solidFill>
                  <a:srgbClr val="FF0000"/>
                </a:solidFill>
                <a:latin typeface="Arial" panose="020B0604020202020204" pitchFamily="34" charset="0"/>
                <a:cs typeface="Arial" panose="020B0604020202020204" pitchFamily="34" charset="0"/>
              </a:rPr>
              <a:t>false positive</a:t>
            </a:r>
            <a:r>
              <a:rPr lang="en-US" sz="2100" dirty="0">
                <a:latin typeface="Arial" panose="020B0604020202020204" pitchFamily="34" charset="0"/>
                <a:cs typeface="Arial" panose="020B0604020202020204" pitchFamily="34" charset="0"/>
              </a:rPr>
              <a:t> and is one of the disadvantages of antivirus software)</a:t>
            </a:r>
          </a:p>
          <a:p>
            <a:pPr marL="36195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antivirus </a:t>
            </a:r>
            <a:r>
              <a:rPr lang="en-US" sz="2100" dirty="0">
                <a:latin typeface="Arial" panose="020B0604020202020204" pitchFamily="34" charset="0"/>
                <a:cs typeface="Arial" panose="020B0604020202020204" pitchFamily="34" charset="0"/>
              </a:rPr>
              <a:t>software needs to be kept up to date since new viruses are </a:t>
            </a:r>
            <a:r>
              <a:rPr lang="en-US" sz="2100" dirty="0" smtClean="0">
                <a:latin typeface="Arial" panose="020B0604020202020204" pitchFamily="34" charset="0"/>
                <a:cs typeface="Arial" panose="020B0604020202020204" pitchFamily="34" charset="0"/>
              </a:rPr>
              <a:t>constantly being </a:t>
            </a:r>
            <a:r>
              <a:rPr lang="en-US" sz="2100" dirty="0">
                <a:latin typeface="Arial" panose="020B0604020202020204" pitchFamily="34" charset="0"/>
                <a:cs typeface="Arial" panose="020B0604020202020204" pitchFamily="34" charset="0"/>
              </a:rPr>
              <a:t>discovered</a:t>
            </a:r>
          </a:p>
          <a:p>
            <a:pPr marL="36195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full </a:t>
            </a:r>
            <a:r>
              <a:rPr lang="en-US" sz="2100" dirty="0">
                <a:latin typeface="Arial" panose="020B0604020202020204" pitchFamily="34" charset="0"/>
                <a:cs typeface="Arial" panose="020B0604020202020204" pitchFamily="34" charset="0"/>
              </a:rPr>
              <a:t>system checks need to be carried out once a week, for example, since </a:t>
            </a:r>
            <a:r>
              <a:rPr lang="en-US" sz="2100" dirty="0" smtClean="0">
                <a:latin typeface="Arial" panose="020B0604020202020204" pitchFamily="34" charset="0"/>
                <a:cs typeface="Arial" panose="020B0604020202020204" pitchFamily="34" charset="0"/>
              </a:rPr>
              <a:t>some viruses </a:t>
            </a:r>
            <a:r>
              <a:rPr lang="en-US" sz="2100" dirty="0">
                <a:latin typeface="Arial" panose="020B0604020202020204" pitchFamily="34" charset="0"/>
                <a:cs typeface="Arial" panose="020B0604020202020204" pitchFamily="34" charset="0"/>
              </a:rPr>
              <a:t>lie dormant and would only be picked up by this full system scan.</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70</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5400" dirty="0" smtClean="0"/>
              <a:t>4.2.3 – Viruses</a:t>
            </a:r>
            <a:endParaRPr lang="en-GB" sz="5400" b="1" dirty="0" smtClean="0"/>
          </a:p>
        </p:txBody>
      </p:sp>
      <p:pic>
        <p:nvPicPr>
          <p:cNvPr id="2050" name="Picture 2" descr="Image result for computer virus eff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213867"/>
            <a:ext cx="2281436" cy="17110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omputer virus effect"/>
          <p:cNvPicPr>
            <a:picLocks noChangeAspect="1" noChangeArrowheads="1"/>
          </p:cNvPicPr>
          <p:nvPr/>
        </p:nvPicPr>
        <p:blipFill rotWithShape="1">
          <a:blip r:embed="rId4">
            <a:extLst>
              <a:ext uri="{28A0092B-C50C-407E-A947-70E740481C1C}">
                <a14:useLocalDpi xmlns:a14="http://schemas.microsoft.com/office/drawing/2010/main" val="0"/>
              </a:ext>
            </a:extLst>
          </a:blip>
          <a:srcRect l="40000" b="15893"/>
          <a:stretch/>
        </p:blipFill>
        <p:spPr bwMode="auto">
          <a:xfrm>
            <a:off x="6516216" y="3068960"/>
            <a:ext cx="2281436" cy="130468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effects of lovesan vir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509120"/>
            <a:ext cx="2281436" cy="2087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571290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192689" cy="5376857"/>
          </a:xfrm>
          <a:prstGeom prst="rect">
            <a:avLst/>
          </a:prstGeom>
        </p:spPr>
        <p:txBody>
          <a:bodyPr wrap="square">
            <a:spAutoFit/>
          </a:bodyPr>
          <a:lstStyle/>
          <a:p>
            <a:pPr marL="19050">
              <a:buClr>
                <a:schemeClr val="accent6">
                  <a:lumMod val="50000"/>
                </a:schemeClr>
              </a:buClr>
            </a:pPr>
            <a:r>
              <a:rPr lang="en-US" sz="2020" b="1" dirty="0">
                <a:latin typeface="Arial" panose="020B0604020202020204" pitchFamily="34" charset="0"/>
                <a:cs typeface="Arial" panose="020B0604020202020204" pitchFamily="34" charset="0"/>
              </a:rPr>
              <a:t>Avoiding viruses when accessing the internet</a:t>
            </a:r>
          </a:p>
          <a:p>
            <a:pPr marL="361950" indent="-342900">
              <a:buClr>
                <a:schemeClr val="accent6">
                  <a:lumMod val="50000"/>
                </a:schemeClr>
              </a:buClr>
              <a:buFont typeface="Wingdings 3" panose="05040102010807070707" pitchFamily="18" charset="2"/>
              <a:buChar char=""/>
            </a:pPr>
            <a:r>
              <a:rPr lang="en-US" sz="2020" dirty="0">
                <a:latin typeface="Arial" panose="020B0604020202020204" pitchFamily="34" charset="0"/>
                <a:cs typeface="Arial" panose="020B0604020202020204" pitchFamily="34" charset="0"/>
              </a:rPr>
              <a:t>One way to help prevent virus attacks when accessing websites on </a:t>
            </a:r>
            <a:r>
              <a:rPr lang="en-US" sz="2020" dirty="0" smtClean="0">
                <a:latin typeface="Arial" panose="020B0604020202020204" pitchFamily="34" charset="0"/>
                <a:cs typeface="Arial" panose="020B0604020202020204" pitchFamily="34" charset="0"/>
              </a:rPr>
              <a:t>the internet </a:t>
            </a:r>
            <a:r>
              <a:rPr lang="en-US" sz="2020" dirty="0">
                <a:latin typeface="Arial" panose="020B0604020202020204" pitchFamily="34" charset="0"/>
                <a:cs typeface="Arial" panose="020B0604020202020204" pitchFamily="34" charset="0"/>
              </a:rPr>
              <a:t>is to avoid unknown or suspicious-looking websites. If in </a:t>
            </a:r>
            <a:r>
              <a:rPr lang="en-US" sz="2020" dirty="0" smtClean="0">
                <a:latin typeface="Arial" panose="020B0604020202020204" pitchFamily="34" charset="0"/>
                <a:cs typeface="Arial" panose="020B0604020202020204" pitchFamily="34" charset="0"/>
              </a:rPr>
              <a:t>doubt, don't </a:t>
            </a:r>
            <a:r>
              <a:rPr lang="en-US" sz="2020" dirty="0">
                <a:latin typeface="Arial" panose="020B0604020202020204" pitchFamily="34" charset="0"/>
                <a:cs typeface="Arial" panose="020B0604020202020204" pitchFamily="34" charset="0"/>
              </a:rPr>
              <a:t>access the website - look for security indicators such as https or </a:t>
            </a:r>
            <a:r>
              <a:rPr lang="en-US" sz="2020" dirty="0" smtClean="0">
                <a:latin typeface="Arial" panose="020B0604020202020204" pitchFamily="34" charset="0"/>
                <a:cs typeface="Arial" panose="020B0604020202020204" pitchFamily="34" charset="0"/>
              </a:rPr>
              <a:t>the padlock symbol.</a:t>
            </a:r>
            <a:endParaRPr lang="en-US" sz="2020" dirty="0">
              <a:latin typeface="Arial" panose="020B0604020202020204" pitchFamily="34" charset="0"/>
              <a:cs typeface="Arial" panose="020B0604020202020204" pitchFamily="34" charset="0"/>
            </a:endParaRPr>
          </a:p>
          <a:p>
            <a:pPr marL="361950" indent="-342900">
              <a:buClr>
                <a:schemeClr val="accent6">
                  <a:lumMod val="50000"/>
                </a:schemeClr>
              </a:buClr>
              <a:buFont typeface="Wingdings 3" panose="05040102010807070707" pitchFamily="18" charset="2"/>
              <a:buChar char=""/>
            </a:pPr>
            <a:r>
              <a:rPr lang="en-US" sz="2020" dirty="0">
                <a:latin typeface="Arial" panose="020B0604020202020204" pitchFamily="34" charset="0"/>
                <a:cs typeface="Arial" panose="020B0604020202020204" pitchFamily="34" charset="0"/>
              </a:rPr>
              <a:t>Also look out for odd behaviour in the URL. When accessing a new </a:t>
            </a:r>
            <a:r>
              <a:rPr lang="en-US" sz="2020" dirty="0" smtClean="0">
                <a:latin typeface="Arial" panose="020B0604020202020204" pitchFamily="34" charset="0"/>
                <a:cs typeface="Arial" panose="020B0604020202020204" pitchFamily="34" charset="0"/>
              </a:rPr>
              <a:t>website, for </a:t>
            </a:r>
            <a:r>
              <a:rPr lang="en-US" sz="2020" dirty="0">
                <a:latin typeface="Arial" panose="020B0604020202020204" pitchFamily="34" charset="0"/>
                <a:cs typeface="Arial" panose="020B0604020202020204" pitchFamily="34" charset="0"/>
              </a:rPr>
              <a:t>example from an advert in an email, copy and paste </a:t>
            </a:r>
            <a:r>
              <a:rPr lang="en-US" sz="2020" dirty="0" smtClean="0">
                <a:latin typeface="Arial" panose="020B0604020202020204" pitchFamily="34" charset="0"/>
                <a:cs typeface="Arial" panose="020B0604020202020204" pitchFamily="34" charset="0"/>
              </a:rPr>
              <a:t>the </a:t>
            </a:r>
            <a:r>
              <a:rPr lang="en-US" sz="2020" dirty="0">
                <a:latin typeface="Arial" panose="020B0604020202020204" pitchFamily="34" charset="0"/>
                <a:cs typeface="Arial" panose="020B0604020202020204" pitchFamily="34" charset="0"/>
              </a:rPr>
              <a:t>URL into the </a:t>
            </a:r>
            <a:r>
              <a:rPr lang="en-US" sz="2020" dirty="0" smtClean="0">
                <a:latin typeface="Arial" panose="020B0604020202020204" pitchFamily="34" charset="0"/>
                <a:cs typeface="Arial" panose="020B0604020202020204" pitchFamily="34" charset="0"/>
              </a:rPr>
              <a:t>address bar </a:t>
            </a:r>
            <a:r>
              <a:rPr lang="en-US" sz="2020" dirty="0">
                <a:latin typeface="Arial" panose="020B0604020202020204" pitchFamily="34" charset="0"/>
                <a:cs typeface="Arial" panose="020B0604020202020204" pitchFamily="34" charset="0"/>
              </a:rPr>
              <a:t>at the top of </a:t>
            </a:r>
            <a:r>
              <a:rPr lang="en-US" sz="2020" dirty="0" smtClean="0">
                <a:latin typeface="Arial" panose="020B0604020202020204" pitchFamily="34" charset="0"/>
                <a:cs typeface="Arial" panose="020B0604020202020204" pitchFamily="34" charset="0"/>
              </a:rPr>
              <a:t>the </a:t>
            </a:r>
            <a:r>
              <a:rPr lang="en-US" sz="2020" dirty="0">
                <a:latin typeface="Arial" panose="020B0604020202020204" pitchFamily="34" charset="0"/>
                <a:cs typeface="Arial" panose="020B0604020202020204" pitchFamily="34" charset="0"/>
              </a:rPr>
              <a:t>page rather than just clicking on the link in the email. </a:t>
            </a:r>
            <a:r>
              <a:rPr lang="en-US" sz="2020" dirty="0" smtClean="0">
                <a:latin typeface="Arial" panose="020B0604020202020204" pitchFamily="34" charset="0"/>
                <a:cs typeface="Arial" panose="020B0604020202020204" pitchFamily="34" charset="0"/>
              </a:rPr>
              <a:t>This can </a:t>
            </a:r>
            <a:r>
              <a:rPr lang="en-US" sz="2020" dirty="0">
                <a:latin typeface="Arial" panose="020B0604020202020204" pitchFamily="34" charset="0"/>
                <a:cs typeface="Arial" panose="020B0604020202020204" pitchFamily="34" charset="0"/>
              </a:rPr>
              <a:t>help to avoid links to bogus/fake websites.</a:t>
            </a:r>
          </a:p>
          <a:p>
            <a:pPr marL="361950" indent="-342900">
              <a:buClr>
                <a:schemeClr val="accent6">
                  <a:lumMod val="50000"/>
                </a:schemeClr>
              </a:buClr>
              <a:buFont typeface="Wingdings 3" panose="05040102010807070707" pitchFamily="18" charset="2"/>
              <a:buChar char=""/>
            </a:pPr>
            <a:r>
              <a:rPr lang="en-US" sz="2020" dirty="0">
                <a:latin typeface="Arial" panose="020B0604020202020204" pitchFamily="34" charset="0"/>
                <a:cs typeface="Arial" panose="020B0604020202020204" pitchFamily="34" charset="0"/>
              </a:rPr>
              <a:t>It is also not advisable to open emails ( or any </a:t>
            </a:r>
            <a:r>
              <a:rPr lang="en-US" sz="2020" dirty="0" smtClean="0">
                <a:latin typeface="Arial" panose="020B0604020202020204" pitchFamily="34" charset="0"/>
                <a:cs typeface="Arial" panose="020B0604020202020204" pitchFamily="34" charset="0"/>
              </a:rPr>
              <a:t>attachments</a:t>
            </a:r>
            <a:r>
              <a:rPr lang="en-US" sz="2020" dirty="0">
                <a:latin typeface="Arial" panose="020B0604020202020204" pitchFamily="34" charset="0"/>
                <a:cs typeface="Arial" panose="020B0604020202020204" pitchFamily="34" charset="0"/>
              </a:rPr>
              <a:t>) from </a:t>
            </a:r>
            <a:r>
              <a:rPr lang="en-US" sz="2020" dirty="0" smtClean="0">
                <a:latin typeface="Arial" panose="020B0604020202020204" pitchFamily="34" charset="0"/>
                <a:cs typeface="Arial" panose="020B0604020202020204" pitchFamily="34" charset="0"/>
              </a:rPr>
              <a:t>unknown sources</a:t>
            </a:r>
            <a:r>
              <a:rPr lang="en-US" sz="2020" dirty="0">
                <a:latin typeface="Arial" panose="020B0604020202020204" pitchFamily="34" charset="0"/>
                <a:cs typeface="Arial" panose="020B0604020202020204" pitchFamily="34" charset="0"/>
              </a:rPr>
              <a:t>. Essentially, the best form of </a:t>
            </a:r>
            <a:r>
              <a:rPr lang="en-US" sz="2020" dirty="0" smtClean="0">
                <a:latin typeface="Arial" panose="020B0604020202020204" pitchFamily="34" charset="0"/>
                <a:cs typeface="Arial" panose="020B0604020202020204" pitchFamily="34" charset="0"/>
              </a:rPr>
              <a:t>defence </a:t>
            </a:r>
            <a:r>
              <a:rPr lang="en-US" sz="2020" dirty="0">
                <a:latin typeface="Arial" panose="020B0604020202020204" pitchFamily="34" charset="0"/>
                <a:cs typeface="Arial" panose="020B0604020202020204" pitchFamily="34" charset="0"/>
              </a:rPr>
              <a:t>against malicious behaviour </a:t>
            </a:r>
            <a:r>
              <a:rPr lang="en-US" sz="2020" dirty="0" smtClean="0">
                <a:latin typeface="Arial" panose="020B0604020202020204" pitchFamily="34" charset="0"/>
                <a:cs typeface="Arial" panose="020B0604020202020204" pitchFamily="34" charset="0"/>
              </a:rPr>
              <a:t>when making </a:t>
            </a:r>
            <a:r>
              <a:rPr lang="en-US" sz="2020" dirty="0">
                <a:latin typeface="Arial" panose="020B0604020202020204" pitchFamily="34" charset="0"/>
                <a:cs typeface="Arial" panose="020B0604020202020204" pitchFamily="34" charset="0"/>
              </a:rPr>
              <a:t>use of the internet is to apply common sense</a:t>
            </a:r>
            <a:r>
              <a:rPr lang="en-US" sz="2020" dirty="0" smtClean="0">
                <a:latin typeface="Arial" panose="020B0604020202020204" pitchFamily="34" charset="0"/>
                <a:cs typeface="Arial" panose="020B0604020202020204" pitchFamily="34" charset="0"/>
              </a:rPr>
              <a:t>.</a:t>
            </a:r>
            <a:endParaRPr lang="en-US" sz="202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70</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5400" dirty="0" smtClean="0"/>
              <a:t>4.2.3 – Viruses</a:t>
            </a:r>
            <a:endParaRPr lang="en-GB" sz="5400" b="1" dirty="0" smtClean="0"/>
          </a:p>
        </p:txBody>
      </p:sp>
      <p:pic>
        <p:nvPicPr>
          <p:cNvPr id="2050" name="Picture 2" descr="Image result for computer virus eff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213867"/>
            <a:ext cx="2281436" cy="17110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omputer virus effect"/>
          <p:cNvPicPr>
            <a:picLocks noChangeAspect="1" noChangeArrowheads="1"/>
          </p:cNvPicPr>
          <p:nvPr/>
        </p:nvPicPr>
        <p:blipFill rotWithShape="1">
          <a:blip r:embed="rId4">
            <a:extLst>
              <a:ext uri="{28A0092B-C50C-407E-A947-70E740481C1C}">
                <a14:useLocalDpi xmlns:a14="http://schemas.microsoft.com/office/drawing/2010/main" val="0"/>
              </a:ext>
            </a:extLst>
          </a:blip>
          <a:srcRect l="40000" b="15893"/>
          <a:stretch/>
        </p:blipFill>
        <p:spPr bwMode="auto">
          <a:xfrm>
            <a:off x="6516216" y="3068960"/>
            <a:ext cx="2281436" cy="130468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effects of lovesan vir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509120"/>
            <a:ext cx="2281436" cy="208727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mage result for padlock symbo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984" y="2708920"/>
            <a:ext cx="360040" cy="36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992014"/>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192689" cy="5262979"/>
          </a:xfrm>
          <a:prstGeom prst="rect">
            <a:avLst/>
          </a:prstGeom>
        </p:spPr>
        <p:txBody>
          <a:bodyPr wrap="square">
            <a:spAutoFit/>
          </a:bodyPr>
          <a:lstStyle/>
          <a:p>
            <a:pPr marL="19050">
              <a:buClr>
                <a:schemeClr val="accent6">
                  <a:lumMod val="50000"/>
                </a:schemeClr>
              </a:buClr>
            </a:pPr>
            <a:r>
              <a:rPr lang="en-US" sz="2100" b="1" dirty="0">
                <a:latin typeface="Arial" panose="020B0604020202020204" pitchFamily="34" charset="0"/>
                <a:cs typeface="Arial" panose="020B0604020202020204" pitchFamily="34" charset="0"/>
              </a:rPr>
              <a:t>Viruses </a:t>
            </a:r>
            <a:r>
              <a:rPr lang="en-US" sz="2100" b="1" dirty="0" smtClean="0">
                <a:latin typeface="Arial" panose="020B0604020202020204" pitchFamily="34" charset="0"/>
                <a:cs typeface="Arial" panose="020B0604020202020204" pitchFamily="34" charset="0"/>
              </a:rPr>
              <a:t>from </a:t>
            </a:r>
            <a:r>
              <a:rPr lang="en-US" sz="2100" b="1" dirty="0">
                <a:latin typeface="Arial" panose="020B0604020202020204" pitchFamily="34" charset="0"/>
                <a:cs typeface="Arial" panose="020B0604020202020204" pitchFamily="34" charset="0"/>
              </a:rPr>
              <a:t>hardware devices</a:t>
            </a:r>
          </a:p>
          <a:p>
            <a:pPr marL="361950" indent="-342900">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It is possible to pick up viruses from any device plugged into your computer.</a:t>
            </a:r>
          </a:p>
          <a:p>
            <a:pPr marL="361950" indent="-342900">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Apart from the obvious precaution of scanning the device for viruses, it is </a:t>
            </a:r>
            <a:r>
              <a:rPr lang="en-US" sz="2100" dirty="0" smtClean="0">
                <a:latin typeface="Arial" panose="020B0604020202020204" pitchFamily="34" charset="0"/>
                <a:cs typeface="Arial" panose="020B0604020202020204" pitchFamily="34" charset="0"/>
              </a:rPr>
              <a:t>still unsafe </a:t>
            </a:r>
            <a:r>
              <a:rPr lang="en-US" sz="2100" dirty="0">
                <a:latin typeface="Arial" panose="020B0604020202020204" pitchFamily="34" charset="0"/>
                <a:cs typeface="Arial" panose="020B0604020202020204" pitchFamily="34" charset="0"/>
              </a:rPr>
              <a:t>to plug in a device from an unknown source. Even memory sticks or </a:t>
            </a:r>
            <a:r>
              <a:rPr lang="en-US" sz="2100" dirty="0" smtClean="0">
                <a:latin typeface="Arial" panose="020B0604020202020204" pitchFamily="34" charset="0"/>
                <a:cs typeface="Arial" panose="020B0604020202020204" pitchFamily="34" charset="0"/>
              </a:rPr>
              <a:t>DVDs from </a:t>
            </a:r>
            <a:r>
              <a:rPr lang="en-US" sz="2100" dirty="0">
                <a:latin typeface="Arial" panose="020B0604020202020204" pitchFamily="34" charset="0"/>
                <a:cs typeface="Arial" panose="020B0604020202020204" pitchFamily="34" charset="0"/>
              </a:rPr>
              <a:t>friends or from school could still be infected </a:t>
            </a:r>
            <a:r>
              <a:rPr lang="en-US" sz="2100" dirty="0" smtClean="0">
                <a:latin typeface="Arial" panose="020B0604020202020204" pitchFamily="34" charset="0"/>
                <a:cs typeface="Arial" panose="020B0604020202020204" pitchFamily="34" charset="0"/>
              </a:rPr>
              <a:t>unless they </a:t>
            </a:r>
            <a:r>
              <a:rPr lang="en-US" sz="2100" dirty="0">
                <a:latin typeface="Arial" panose="020B0604020202020204" pitchFamily="34" charset="0"/>
                <a:cs typeface="Arial" panose="020B0604020202020204" pitchFamily="34" charset="0"/>
              </a:rPr>
              <a:t>have also </a:t>
            </a:r>
            <a:r>
              <a:rPr lang="en-US" sz="2100" dirty="0" smtClean="0">
                <a:latin typeface="Arial" panose="020B0604020202020204" pitchFamily="34" charset="0"/>
                <a:cs typeface="Arial" panose="020B0604020202020204" pitchFamily="34" charset="0"/>
              </a:rPr>
              <a:t>carried out </a:t>
            </a:r>
            <a:r>
              <a:rPr lang="en-US" sz="2100" dirty="0">
                <a:latin typeface="Arial" panose="020B0604020202020204" pitchFamily="34" charset="0"/>
                <a:cs typeface="Arial" panose="020B0604020202020204" pitchFamily="34" charset="0"/>
              </a:rPr>
              <a:t>all the necessary precautions</a:t>
            </a:r>
            <a:r>
              <a:rPr lang="en-US" sz="2100" dirty="0" smtClean="0">
                <a:latin typeface="Arial" panose="020B0604020202020204" pitchFamily="34" charset="0"/>
                <a:cs typeface="Arial" panose="020B0604020202020204" pitchFamily="34" charset="0"/>
              </a:rPr>
              <a:t>.</a:t>
            </a:r>
          </a:p>
          <a:p>
            <a:pPr marL="19050">
              <a:buClr>
                <a:schemeClr val="accent6">
                  <a:lumMod val="50000"/>
                </a:schemeClr>
              </a:buClr>
            </a:pPr>
            <a:r>
              <a:rPr lang="en-US" sz="2100" b="1" dirty="0" smtClean="0">
                <a:solidFill>
                  <a:srgbClr val="FF0000"/>
                </a:solidFill>
                <a:latin typeface="Arial" panose="020B0604020202020204" pitchFamily="34" charset="0"/>
                <a:cs typeface="Arial" panose="020B0604020202020204" pitchFamily="34" charset="0"/>
              </a:rPr>
              <a:t>Task:</a:t>
            </a:r>
            <a:r>
              <a:rPr lang="en-US" sz="2100" dirty="0" smtClean="0">
                <a:solidFill>
                  <a:srgbClr val="FF0000"/>
                </a:solidFill>
                <a:latin typeface="Arial" panose="020B0604020202020204" pitchFamily="34" charset="0"/>
                <a:cs typeface="Arial" panose="020B0604020202020204" pitchFamily="34" charset="0"/>
              </a:rPr>
              <a:t> Research the effect of any virus (other than Lovesan or </a:t>
            </a:r>
            <a:r>
              <a:rPr lang="en-US" sz="2100" dirty="0" err="1" smtClean="0">
                <a:solidFill>
                  <a:srgbClr val="FF0000"/>
                </a:solidFill>
                <a:latin typeface="Arial" panose="020B0604020202020204" pitchFamily="34" charset="0"/>
                <a:cs typeface="Arial" panose="020B0604020202020204" pitchFamily="34" charset="0"/>
              </a:rPr>
              <a:t>ILoveYou</a:t>
            </a:r>
            <a:r>
              <a:rPr lang="en-US" sz="2100" dirty="0" smtClean="0">
                <a:solidFill>
                  <a:srgbClr val="FF0000"/>
                </a:solidFill>
                <a:latin typeface="Arial" panose="020B0604020202020204" pitchFamily="34" charset="0"/>
                <a:cs typeface="Arial" panose="020B0604020202020204" pitchFamily="34" charset="0"/>
              </a:rPr>
              <a:t>), and describe the following:</a:t>
            </a:r>
          </a:p>
          <a:p>
            <a:pPr marL="476250" indent="-457200">
              <a:buClr>
                <a:schemeClr val="accent6">
                  <a:lumMod val="50000"/>
                </a:schemeClr>
              </a:buClr>
              <a:buFont typeface="+mj-lt"/>
              <a:buAutoNum type="arabicPeriod"/>
            </a:pPr>
            <a:r>
              <a:rPr lang="en-US" sz="2100" dirty="0" smtClean="0">
                <a:solidFill>
                  <a:srgbClr val="FF0000"/>
                </a:solidFill>
                <a:latin typeface="Arial" panose="020B0604020202020204" pitchFamily="34" charset="0"/>
                <a:cs typeface="Arial" panose="020B0604020202020204" pitchFamily="34" charset="0"/>
              </a:rPr>
              <a:t>How it appeared</a:t>
            </a:r>
          </a:p>
          <a:p>
            <a:pPr marL="476250" indent="-457200">
              <a:buClr>
                <a:schemeClr val="accent6">
                  <a:lumMod val="50000"/>
                </a:schemeClr>
              </a:buClr>
              <a:buFont typeface="+mj-lt"/>
              <a:buAutoNum type="arabicPeriod"/>
            </a:pPr>
            <a:r>
              <a:rPr lang="en-US" sz="2100" dirty="0" smtClean="0">
                <a:solidFill>
                  <a:srgbClr val="FF0000"/>
                </a:solidFill>
                <a:latin typeface="Arial" panose="020B0604020202020204" pitchFamily="34" charset="0"/>
                <a:cs typeface="Arial" panose="020B0604020202020204" pitchFamily="34" charset="0"/>
              </a:rPr>
              <a:t>The damage caused</a:t>
            </a:r>
          </a:p>
          <a:p>
            <a:pPr marL="476250" indent="-457200">
              <a:buClr>
                <a:schemeClr val="accent6">
                  <a:lumMod val="50000"/>
                </a:schemeClr>
              </a:buClr>
              <a:buFont typeface="+mj-lt"/>
              <a:buAutoNum type="arabicPeriod"/>
            </a:pPr>
            <a:r>
              <a:rPr lang="en-US" sz="2100" dirty="0" smtClean="0">
                <a:solidFill>
                  <a:srgbClr val="FF0000"/>
                </a:solidFill>
                <a:latin typeface="Arial" panose="020B0604020202020204" pitchFamily="34" charset="0"/>
                <a:cs typeface="Arial" panose="020B0604020202020204" pitchFamily="34" charset="0"/>
              </a:rPr>
              <a:t>What kind of virus it was (Trojan, worm, hardware or software)</a:t>
            </a:r>
          </a:p>
          <a:p>
            <a:pPr marL="476250" indent="-457200">
              <a:buClr>
                <a:schemeClr val="accent6">
                  <a:lumMod val="50000"/>
                </a:schemeClr>
              </a:buClr>
              <a:buFont typeface="+mj-lt"/>
              <a:buAutoNum type="arabicPeriod"/>
            </a:pPr>
            <a:r>
              <a:rPr lang="en-US" sz="2100" dirty="0" smtClean="0">
                <a:solidFill>
                  <a:srgbClr val="FF0000"/>
                </a:solidFill>
                <a:latin typeface="Arial" panose="020B0604020202020204" pitchFamily="34" charset="0"/>
                <a:cs typeface="Arial" panose="020B0604020202020204" pitchFamily="34" charset="0"/>
              </a:rPr>
              <a:t>The method of delivery</a:t>
            </a: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70</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5400" dirty="0" smtClean="0"/>
              <a:t>4.2.3 – Viruses</a:t>
            </a:r>
            <a:endParaRPr lang="en-GB" sz="5400" b="1" dirty="0" smtClean="0"/>
          </a:p>
        </p:txBody>
      </p:sp>
      <p:pic>
        <p:nvPicPr>
          <p:cNvPr id="2050" name="Picture 2" descr="Image result for computer virus eff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213867"/>
            <a:ext cx="2281436" cy="17110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omputer virus effect"/>
          <p:cNvPicPr>
            <a:picLocks noChangeAspect="1" noChangeArrowheads="1"/>
          </p:cNvPicPr>
          <p:nvPr/>
        </p:nvPicPr>
        <p:blipFill rotWithShape="1">
          <a:blip r:embed="rId4">
            <a:extLst>
              <a:ext uri="{28A0092B-C50C-407E-A947-70E740481C1C}">
                <a14:useLocalDpi xmlns:a14="http://schemas.microsoft.com/office/drawing/2010/main" val="0"/>
              </a:ext>
            </a:extLst>
          </a:blip>
          <a:srcRect l="40000" b="15893"/>
          <a:stretch/>
        </p:blipFill>
        <p:spPr bwMode="auto">
          <a:xfrm>
            <a:off x="6516216" y="3068960"/>
            <a:ext cx="2281436" cy="130468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effects of lovesan vir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509120"/>
            <a:ext cx="2281436" cy="208727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mage result for padlock symbo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984" y="2708920"/>
            <a:ext cx="360040" cy="36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20455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192689" cy="5435334"/>
          </a:xfrm>
          <a:prstGeom prst="rect">
            <a:avLst/>
          </a:prstGeom>
        </p:spPr>
        <p:txBody>
          <a:bodyPr wrap="square">
            <a:spAutoFit/>
          </a:bodyPr>
          <a:lstStyle/>
          <a:p>
            <a:pPr marL="449263" indent="-430213">
              <a:buClr>
                <a:schemeClr val="accent6">
                  <a:lumMod val="50000"/>
                </a:schemeClr>
              </a:buClr>
              <a:buFont typeface="Wingdings 3" panose="05040102010807070707" pitchFamily="18" charset="2"/>
              <a:buChar char=""/>
            </a:pPr>
            <a:r>
              <a:rPr lang="en-US" sz="2170" dirty="0">
                <a:latin typeface="Arial" panose="020B0604020202020204" pitchFamily="34" charset="0"/>
                <a:cs typeface="Arial" panose="020B0604020202020204" pitchFamily="34" charset="0"/>
              </a:rPr>
              <a:t>Most countries have some form of data protection </a:t>
            </a:r>
            <a:r>
              <a:rPr lang="en-US" sz="2170" dirty="0" smtClean="0">
                <a:latin typeface="Arial" panose="020B0604020202020204" pitchFamily="34" charset="0"/>
                <a:cs typeface="Arial" panose="020B0604020202020204" pitchFamily="34" charset="0"/>
              </a:rPr>
              <a:t>act (DPA</a:t>
            </a:r>
            <a:r>
              <a:rPr lang="en-US" sz="2170" dirty="0">
                <a:latin typeface="Arial" panose="020B0604020202020204" pitchFamily="34" charset="0"/>
                <a:cs typeface="Arial" panose="020B0604020202020204" pitchFamily="34" charset="0"/>
              </a:rPr>
              <a:t>). These are designed to protect individuals and </a:t>
            </a:r>
            <a:r>
              <a:rPr lang="en-US" sz="2170" dirty="0" smtClean="0">
                <a:latin typeface="Arial" panose="020B0604020202020204" pitchFamily="34" charset="0"/>
                <a:cs typeface="Arial" panose="020B0604020202020204" pitchFamily="34" charset="0"/>
              </a:rPr>
              <a:t>to prevent </a:t>
            </a:r>
            <a:r>
              <a:rPr lang="en-US" sz="2170" dirty="0">
                <a:latin typeface="Arial" panose="020B0604020202020204" pitchFamily="34" charset="0"/>
                <a:cs typeface="Arial" panose="020B0604020202020204" pitchFamily="34" charset="0"/>
              </a:rPr>
              <a:t>incorrect or inaccurate data being stored.</a:t>
            </a:r>
          </a:p>
          <a:p>
            <a:pPr marL="449263" indent="-430213">
              <a:buClr>
                <a:schemeClr val="accent6">
                  <a:lumMod val="50000"/>
                </a:schemeClr>
              </a:buClr>
              <a:buFont typeface="Wingdings 3" panose="05040102010807070707" pitchFamily="18" charset="2"/>
              <a:buChar char=""/>
            </a:pPr>
            <a:r>
              <a:rPr lang="en-US" sz="2170" dirty="0">
                <a:latin typeface="Arial" panose="020B0604020202020204" pitchFamily="34" charset="0"/>
                <a:cs typeface="Arial" panose="020B0604020202020204" pitchFamily="34" charset="0"/>
              </a:rPr>
              <a:t>Essentially DPAs are set up to protect the rights </a:t>
            </a:r>
            <a:r>
              <a:rPr lang="en-US" sz="2170" dirty="0" smtClean="0">
                <a:latin typeface="Arial" panose="020B0604020202020204" pitchFamily="34" charset="0"/>
                <a:cs typeface="Arial" panose="020B0604020202020204" pitchFamily="34" charset="0"/>
              </a:rPr>
              <a:t>of the </a:t>
            </a:r>
            <a:r>
              <a:rPr lang="en-US" sz="2170" dirty="0">
                <a:latin typeface="Arial" panose="020B0604020202020204" pitchFamily="34" charset="0"/>
                <a:cs typeface="Arial" panose="020B0604020202020204" pitchFamily="34" charset="0"/>
              </a:rPr>
              <a:t>individual about whom data is obtained, stored </a:t>
            </a:r>
            <a:r>
              <a:rPr lang="en-US" sz="2170" dirty="0" smtClean="0">
                <a:latin typeface="Arial" panose="020B0604020202020204" pitchFamily="34" charset="0"/>
                <a:cs typeface="Arial" panose="020B0604020202020204" pitchFamily="34" charset="0"/>
              </a:rPr>
              <a:t>and processed </a:t>
            </a:r>
            <a:r>
              <a:rPr lang="en-US" sz="2170" dirty="0">
                <a:latin typeface="Arial" panose="020B0604020202020204" pitchFamily="34" charset="0"/>
                <a:cs typeface="Arial" panose="020B0604020202020204" pitchFamily="34" charset="0"/>
              </a:rPr>
              <a:t>(i.e., collection, use, disclosure, </a:t>
            </a:r>
            <a:r>
              <a:rPr lang="en-US" sz="2170" dirty="0" smtClean="0">
                <a:latin typeface="Arial" panose="020B0604020202020204" pitchFamily="34" charset="0"/>
                <a:cs typeface="Arial" panose="020B0604020202020204" pitchFamily="34" charset="0"/>
              </a:rPr>
              <a:t>destruction and </a:t>
            </a:r>
            <a:r>
              <a:rPr lang="en-US" sz="2170" dirty="0">
                <a:latin typeface="Arial" panose="020B0604020202020204" pitchFamily="34" charset="0"/>
                <a:cs typeface="Arial" panose="020B0604020202020204" pitchFamily="34" charset="0"/>
              </a:rPr>
              <a:t>holding of data). Any such act applies to </a:t>
            </a:r>
            <a:r>
              <a:rPr lang="en-US" sz="2170" dirty="0" smtClean="0">
                <a:latin typeface="Arial" panose="020B0604020202020204" pitchFamily="34" charset="0"/>
                <a:cs typeface="Arial" panose="020B0604020202020204" pitchFamily="34" charset="0"/>
              </a:rPr>
              <a:t>both </a:t>
            </a:r>
            <a:r>
              <a:rPr lang="en-US" sz="2170" dirty="0" err="1" smtClean="0">
                <a:latin typeface="Arial" panose="020B0604020202020204" pitchFamily="34" charset="0"/>
                <a:cs typeface="Arial" panose="020B0604020202020204" pitchFamily="34" charset="0"/>
              </a:rPr>
              <a:t>computerised</a:t>
            </a:r>
            <a:r>
              <a:rPr lang="en-US" sz="2170" dirty="0" smtClean="0">
                <a:latin typeface="Arial" panose="020B0604020202020204" pitchFamily="34" charset="0"/>
                <a:cs typeface="Arial" panose="020B0604020202020204" pitchFamily="34" charset="0"/>
              </a:rPr>
              <a:t> </a:t>
            </a:r>
            <a:r>
              <a:rPr lang="en-US" sz="2170" dirty="0">
                <a:latin typeface="Arial" panose="020B0604020202020204" pitchFamily="34" charset="0"/>
                <a:cs typeface="Arial" panose="020B0604020202020204" pitchFamily="34" charset="0"/>
              </a:rPr>
              <a:t>and paper records.</a:t>
            </a:r>
          </a:p>
          <a:p>
            <a:pPr marL="449263" indent="-430213">
              <a:buClr>
                <a:schemeClr val="accent6">
                  <a:lumMod val="50000"/>
                </a:schemeClr>
              </a:buClr>
              <a:buFont typeface="Wingdings 3" panose="05040102010807070707" pitchFamily="18" charset="2"/>
              <a:buChar char=""/>
            </a:pPr>
            <a:r>
              <a:rPr lang="en-US" sz="2170" dirty="0">
                <a:latin typeface="Arial" panose="020B0604020202020204" pitchFamily="34" charset="0"/>
                <a:cs typeface="Arial" panose="020B0604020202020204" pitchFamily="34" charset="0"/>
              </a:rPr>
              <a:t>Many data protection acts are based on </a:t>
            </a:r>
            <a:r>
              <a:rPr lang="en-US" sz="2170" dirty="0" smtClean="0">
                <a:latin typeface="Arial" panose="020B0604020202020204" pitchFamily="34" charset="0"/>
                <a:cs typeface="Arial" panose="020B0604020202020204" pitchFamily="34" charset="0"/>
              </a:rPr>
              <a:t>eight principles</a:t>
            </a:r>
            <a:r>
              <a:rPr lang="en-US" sz="2170" dirty="0">
                <a:latin typeface="Arial" panose="020B0604020202020204" pitchFamily="34" charset="0"/>
                <a:cs typeface="Arial" panose="020B0604020202020204" pitchFamily="34" charset="0"/>
              </a:rPr>
              <a:t>, as outlined in Figure 4.10.</a:t>
            </a:r>
          </a:p>
          <a:p>
            <a:pPr marL="449263" indent="-430213">
              <a:buClr>
                <a:schemeClr val="accent6">
                  <a:lumMod val="50000"/>
                </a:schemeClr>
              </a:buClr>
              <a:buFont typeface="Wingdings 3" panose="05040102010807070707" pitchFamily="18" charset="2"/>
              <a:buChar char=""/>
            </a:pPr>
            <a:r>
              <a:rPr lang="en-US" sz="2170" dirty="0">
                <a:latin typeface="Arial" panose="020B0604020202020204" pitchFamily="34" charset="0"/>
                <a:cs typeface="Arial" panose="020B0604020202020204" pitchFamily="34" charset="0"/>
              </a:rPr>
              <a:t>In many countries, failure to abide by these </a:t>
            </a:r>
            <a:r>
              <a:rPr lang="en-US" sz="2170" dirty="0" smtClean="0">
                <a:latin typeface="Arial" panose="020B0604020202020204" pitchFamily="34" charset="0"/>
                <a:cs typeface="Arial" panose="020B0604020202020204" pitchFamily="34" charset="0"/>
              </a:rPr>
              <a:t>simple rules </a:t>
            </a:r>
            <a:r>
              <a:rPr lang="en-US" sz="2170" dirty="0">
                <a:latin typeface="Arial" panose="020B0604020202020204" pitchFamily="34" charset="0"/>
                <a:cs typeface="Arial" panose="020B0604020202020204" pitchFamily="34" charset="0"/>
              </a:rPr>
              <a:t>can lead to a heavy fine or even imprisonment </a:t>
            </a:r>
            <a:r>
              <a:rPr lang="en-US" sz="2170" dirty="0" smtClean="0">
                <a:latin typeface="Arial" panose="020B0604020202020204" pitchFamily="34" charset="0"/>
                <a:cs typeface="Arial" panose="020B0604020202020204" pitchFamily="34" charset="0"/>
              </a:rPr>
              <a:t>to anyone </a:t>
            </a:r>
            <a:r>
              <a:rPr lang="en-US" sz="2170" dirty="0">
                <a:latin typeface="Arial" panose="020B0604020202020204" pitchFamily="34" charset="0"/>
                <a:cs typeface="Arial" panose="020B0604020202020204" pitchFamily="34" charset="0"/>
              </a:rPr>
              <a:t>who holds data about individuals</a:t>
            </a:r>
            <a:r>
              <a:rPr lang="en-US" sz="2170" dirty="0" smtClean="0">
                <a:latin typeface="Arial" panose="020B0604020202020204" pitchFamily="34" charset="0"/>
                <a:cs typeface="Arial" panose="020B0604020202020204" pitchFamily="34" charset="0"/>
              </a:rPr>
              <a:t>.</a:t>
            </a:r>
            <a:endParaRPr lang="en-US" sz="217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71</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4800" dirty="0" smtClean="0"/>
              <a:t>4.2.4 – Data Protection Acts</a:t>
            </a:r>
            <a:endParaRPr lang="en-GB" sz="4800" b="1" dirty="0" smtClean="0"/>
          </a:p>
        </p:txBody>
      </p:sp>
      <p:pic>
        <p:nvPicPr>
          <p:cNvPr id="4098" name="Picture 2" descr="Image result for data protection act principles"/>
          <p:cNvPicPr>
            <a:picLocks noChangeAspect="1" noChangeArrowheads="1"/>
          </p:cNvPicPr>
          <p:nvPr/>
        </p:nvPicPr>
        <p:blipFill rotWithShape="1">
          <a:blip r:embed="rId3">
            <a:extLst>
              <a:ext uri="{28A0092B-C50C-407E-A947-70E740481C1C}">
                <a14:useLocalDpi xmlns:a14="http://schemas.microsoft.com/office/drawing/2010/main" val="0"/>
              </a:ext>
            </a:extLst>
          </a:blip>
          <a:srcRect r="51284" b="11473"/>
          <a:stretch/>
        </p:blipFill>
        <p:spPr bwMode="auto">
          <a:xfrm>
            <a:off x="6660232" y="1187710"/>
            <a:ext cx="2184177" cy="259285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data protection act principles"/>
          <p:cNvPicPr>
            <a:picLocks noChangeAspect="1" noChangeArrowheads="1"/>
          </p:cNvPicPr>
          <p:nvPr/>
        </p:nvPicPr>
        <p:blipFill rotWithShape="1">
          <a:blip r:embed="rId3">
            <a:extLst>
              <a:ext uri="{28A0092B-C50C-407E-A947-70E740481C1C}">
                <a14:useLocalDpi xmlns:a14="http://schemas.microsoft.com/office/drawing/2010/main" val="0"/>
              </a:ext>
            </a:extLst>
          </a:blip>
          <a:srcRect l="51870" t="11386"/>
          <a:stretch/>
        </p:blipFill>
        <p:spPr bwMode="auto">
          <a:xfrm>
            <a:off x="6660231" y="3970332"/>
            <a:ext cx="2184177" cy="2627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862401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336704" cy="5459956"/>
          </a:xfrm>
          <a:prstGeom prst="rect">
            <a:avLst/>
          </a:prstGeom>
        </p:spPr>
        <p:txBody>
          <a:bodyPr wrap="square">
            <a:spAutoFit/>
          </a:bodyPr>
          <a:lstStyle/>
          <a:p>
            <a:pPr marL="361950" indent="-342900">
              <a:buClr>
                <a:schemeClr val="accent6">
                  <a:lumMod val="50000"/>
                </a:schemeClr>
              </a:buClr>
              <a:buFont typeface="Wingdings 3" panose="05040102010807070707" pitchFamily="18" charset="2"/>
              <a:buChar char=""/>
            </a:pPr>
            <a:r>
              <a:rPr lang="en-US" sz="2180" dirty="0" smtClean="0">
                <a:latin typeface="Arial" panose="020B0604020202020204" pitchFamily="34" charset="0"/>
                <a:cs typeface="Arial" panose="020B0604020202020204" pitchFamily="34" charset="0"/>
              </a:rPr>
              <a:t>There </a:t>
            </a:r>
            <a:r>
              <a:rPr lang="en-US" sz="2180" dirty="0">
                <a:latin typeface="Arial" panose="020B0604020202020204" pitchFamily="34" charset="0"/>
                <a:cs typeface="Arial" panose="020B0604020202020204" pitchFamily="34" charset="0"/>
              </a:rPr>
              <a:t>are general guidelines about how to stop </a:t>
            </a:r>
            <a:r>
              <a:rPr lang="en-US" sz="2180" dirty="0" smtClean="0">
                <a:latin typeface="Arial" panose="020B0604020202020204" pitchFamily="34" charset="0"/>
                <a:cs typeface="Arial" panose="020B0604020202020204" pitchFamily="34" charset="0"/>
              </a:rPr>
              <a:t>data being </a:t>
            </a:r>
            <a:r>
              <a:rPr lang="en-US" sz="2180" dirty="0">
                <a:latin typeface="Arial" panose="020B0604020202020204" pitchFamily="34" charset="0"/>
                <a:cs typeface="Arial" panose="020B0604020202020204" pitchFamily="34" charset="0"/>
              </a:rPr>
              <a:t>obtained unlawfully</a:t>
            </a:r>
            <a:r>
              <a:rPr lang="en-US" sz="2180" dirty="0" smtClean="0">
                <a:latin typeface="Arial" panose="020B0604020202020204" pitchFamily="34" charset="0"/>
                <a:cs typeface="Arial" panose="020B0604020202020204" pitchFamily="34" charset="0"/>
              </a:rPr>
              <a:t>:</a:t>
            </a:r>
          </a:p>
          <a:p>
            <a:pPr marL="723900" indent="-342900">
              <a:buClr>
                <a:schemeClr val="accent6">
                  <a:lumMod val="50000"/>
                </a:schemeClr>
              </a:buClr>
              <a:buFont typeface="Arial" panose="020B0604020202020204" pitchFamily="34" charset="0"/>
              <a:buChar char="•"/>
            </a:pPr>
            <a:r>
              <a:rPr lang="en-US" sz="2180" dirty="0">
                <a:latin typeface="Arial" panose="020B0604020202020204" pitchFamily="34" charset="0"/>
                <a:cs typeface="Arial" panose="020B0604020202020204" pitchFamily="34" charset="0"/>
              </a:rPr>
              <a:t>don't leave personal information lying around </a:t>
            </a:r>
            <a:r>
              <a:rPr lang="en-US" sz="2180" dirty="0" smtClean="0">
                <a:latin typeface="Arial" panose="020B0604020202020204" pitchFamily="34" charset="0"/>
                <a:cs typeface="Arial" panose="020B0604020202020204" pitchFamily="34" charset="0"/>
              </a:rPr>
              <a:t>on a </a:t>
            </a:r>
            <a:r>
              <a:rPr lang="en-US" sz="2180" dirty="0">
                <a:latin typeface="Arial" panose="020B0604020202020204" pitchFamily="34" charset="0"/>
                <a:cs typeface="Arial" panose="020B0604020202020204" pitchFamily="34" charset="0"/>
              </a:rPr>
              <a:t>desk when not </a:t>
            </a:r>
            <a:r>
              <a:rPr lang="en-US" sz="2180" dirty="0" smtClean="0">
                <a:latin typeface="Arial" panose="020B0604020202020204" pitchFamily="34" charset="0"/>
                <a:cs typeface="Arial" panose="020B0604020202020204" pitchFamily="34" charset="0"/>
              </a:rPr>
              <a:t>attended</a:t>
            </a:r>
          </a:p>
          <a:p>
            <a:pPr marL="723900" indent="-342900">
              <a:buClr>
                <a:schemeClr val="accent6">
                  <a:lumMod val="50000"/>
                </a:schemeClr>
              </a:buClr>
              <a:buFont typeface="Arial" panose="020B0604020202020204" pitchFamily="34" charset="0"/>
              <a:buChar char="•"/>
            </a:pPr>
            <a:r>
              <a:rPr lang="en-US" sz="2180" dirty="0" smtClean="0">
                <a:latin typeface="Arial" panose="020B0604020202020204" pitchFamily="34" charset="0"/>
                <a:cs typeface="Arial" panose="020B0604020202020204" pitchFamily="34" charset="0"/>
              </a:rPr>
              <a:t>lock </a:t>
            </a:r>
            <a:r>
              <a:rPr lang="en-US" sz="2180" dirty="0">
                <a:latin typeface="Arial" panose="020B0604020202020204" pitchFamily="34" charset="0"/>
                <a:cs typeface="Arial" panose="020B0604020202020204" pitchFamily="34" charset="0"/>
              </a:rPr>
              <a:t>filing cabinets at the end of the day or when </a:t>
            </a:r>
            <a:r>
              <a:rPr lang="en-US" sz="2180" dirty="0" smtClean="0">
                <a:latin typeface="Arial" panose="020B0604020202020204" pitchFamily="34" charset="0"/>
                <a:cs typeface="Arial" panose="020B0604020202020204" pitchFamily="34" charset="0"/>
              </a:rPr>
              <a:t>the </a:t>
            </a:r>
            <a:r>
              <a:rPr lang="en-US" sz="2180" dirty="0">
                <a:latin typeface="Arial" panose="020B0604020202020204" pitchFamily="34" charset="0"/>
                <a:cs typeface="Arial" panose="020B0604020202020204" pitchFamily="34" charset="0"/>
              </a:rPr>
              <a:t>room is unoccupied</a:t>
            </a:r>
          </a:p>
          <a:p>
            <a:pPr marL="723900" indent="-342900">
              <a:buClr>
                <a:schemeClr val="accent6">
                  <a:lumMod val="50000"/>
                </a:schemeClr>
              </a:buClr>
              <a:buFont typeface="Arial" panose="020B0604020202020204" pitchFamily="34" charset="0"/>
              <a:buChar char="•"/>
            </a:pPr>
            <a:r>
              <a:rPr lang="en-US" sz="2180" dirty="0" smtClean="0">
                <a:latin typeface="Arial" panose="020B0604020202020204" pitchFamily="34" charset="0"/>
                <a:cs typeface="Arial" panose="020B0604020202020204" pitchFamily="34" charset="0"/>
              </a:rPr>
              <a:t>do </a:t>
            </a:r>
            <a:r>
              <a:rPr lang="en-US" sz="2180" dirty="0">
                <a:latin typeface="Arial" panose="020B0604020202020204" pitchFamily="34" charset="0"/>
                <a:cs typeface="Arial" panose="020B0604020202020204" pitchFamily="34" charset="0"/>
              </a:rPr>
              <a:t>not leave data on a computer monitor if it is unattended; log off from </a:t>
            </a:r>
            <a:r>
              <a:rPr lang="en-US" sz="2180" dirty="0" smtClean="0">
                <a:latin typeface="Arial" panose="020B0604020202020204" pitchFamily="34" charset="0"/>
                <a:cs typeface="Arial" panose="020B0604020202020204" pitchFamily="34" charset="0"/>
              </a:rPr>
              <a:t>the computer </a:t>
            </a:r>
            <a:r>
              <a:rPr lang="en-US" sz="2180" dirty="0">
                <a:latin typeface="Arial" panose="020B0604020202020204" pitchFamily="34" charset="0"/>
                <a:cs typeface="Arial" panose="020B0604020202020204" pitchFamily="34" charset="0"/>
              </a:rPr>
              <a:t>if away from your desk for any length of time</a:t>
            </a:r>
          </a:p>
          <a:p>
            <a:pPr marL="723900" indent="-342900">
              <a:buClr>
                <a:schemeClr val="accent6">
                  <a:lumMod val="50000"/>
                </a:schemeClr>
              </a:buClr>
              <a:buFont typeface="Arial" panose="020B0604020202020204" pitchFamily="34" charset="0"/>
              <a:buChar char="•"/>
            </a:pPr>
            <a:r>
              <a:rPr lang="en-US" sz="2180" dirty="0" smtClean="0">
                <a:latin typeface="Arial" panose="020B0604020202020204" pitchFamily="34" charset="0"/>
                <a:cs typeface="Arial" panose="020B0604020202020204" pitchFamily="34" charset="0"/>
              </a:rPr>
              <a:t>use </a:t>
            </a:r>
            <a:r>
              <a:rPr lang="en-US" sz="2180" dirty="0">
                <a:latin typeface="Arial" panose="020B0604020202020204" pitchFamily="34" charset="0"/>
                <a:cs typeface="Arial" panose="020B0604020202020204" pitchFamily="34" charset="0"/>
              </a:rPr>
              <a:t>passwords and user ids, which should be kept secure; passwords </a:t>
            </a:r>
            <a:r>
              <a:rPr lang="en-US" sz="2180" dirty="0" smtClean="0">
                <a:latin typeface="Arial" panose="020B0604020202020204" pitchFamily="34" charset="0"/>
                <a:cs typeface="Arial" panose="020B0604020202020204" pitchFamily="34" charset="0"/>
              </a:rPr>
              <a:t>should be </a:t>
            </a:r>
            <a:r>
              <a:rPr lang="en-US" sz="2180" dirty="0">
                <a:latin typeface="Arial" panose="020B0604020202020204" pitchFamily="34" charset="0"/>
                <a:cs typeface="Arial" panose="020B0604020202020204" pitchFamily="34" charset="0"/>
              </a:rPr>
              <a:t>difficult to guess/break and should be changed </a:t>
            </a:r>
            <a:r>
              <a:rPr lang="en-US" sz="2180" dirty="0" smtClean="0">
                <a:latin typeface="Arial" panose="020B0604020202020204" pitchFamily="34" charset="0"/>
                <a:cs typeface="Arial" panose="020B0604020202020204" pitchFamily="34" charset="0"/>
              </a:rPr>
              <a:t>frequently</a:t>
            </a:r>
            <a:endParaRPr lang="en-US" sz="2180" dirty="0">
              <a:latin typeface="Arial" panose="020B0604020202020204" pitchFamily="34" charset="0"/>
              <a:cs typeface="Arial" panose="020B0604020202020204" pitchFamily="34" charset="0"/>
            </a:endParaRPr>
          </a:p>
          <a:p>
            <a:pPr marL="723900" indent="-342900">
              <a:buClr>
                <a:schemeClr val="accent6">
                  <a:lumMod val="50000"/>
                </a:schemeClr>
              </a:buClr>
              <a:buFont typeface="Arial" panose="020B0604020202020204" pitchFamily="34" charset="0"/>
              <a:buChar char="•"/>
            </a:pPr>
            <a:r>
              <a:rPr lang="en-US" sz="2180" dirty="0" smtClean="0">
                <a:latin typeface="Arial" panose="020B0604020202020204" pitchFamily="34" charset="0"/>
                <a:cs typeface="Arial" panose="020B0604020202020204" pitchFamily="34" charset="0"/>
              </a:rPr>
              <a:t>make </a:t>
            </a:r>
            <a:r>
              <a:rPr lang="en-US" sz="2180" dirty="0">
                <a:latin typeface="Arial" panose="020B0604020202020204" pitchFamily="34" charset="0"/>
                <a:cs typeface="Arial" panose="020B0604020202020204" pitchFamily="34" charset="0"/>
              </a:rPr>
              <a:t>sure that </a:t>
            </a:r>
            <a:r>
              <a:rPr lang="en-US" sz="2180" dirty="0" smtClean="0">
                <a:latin typeface="Arial" panose="020B0604020202020204" pitchFamily="34" charset="0"/>
                <a:cs typeface="Arial" panose="020B0604020202020204" pitchFamily="34" charset="0"/>
              </a:rPr>
              <a:t>anything </a:t>
            </a:r>
            <a:r>
              <a:rPr lang="en-US" sz="2180" dirty="0">
                <a:latin typeface="Arial" panose="020B0604020202020204" pitchFamily="34" charset="0"/>
                <a:cs typeface="Arial" panose="020B0604020202020204" pitchFamily="34" charset="0"/>
              </a:rPr>
              <a:t>sent in an email or fax (including attachments) is </a:t>
            </a:r>
            <a:r>
              <a:rPr lang="en-US" sz="2180" dirty="0" smtClean="0">
                <a:latin typeface="Arial" panose="020B0604020202020204" pitchFamily="34" charset="0"/>
                <a:cs typeface="Arial" panose="020B0604020202020204" pitchFamily="34" charset="0"/>
              </a:rPr>
              <a:t>not of </a:t>
            </a:r>
            <a:r>
              <a:rPr lang="en-US" sz="2180" dirty="0">
                <a:latin typeface="Arial" panose="020B0604020202020204" pitchFamily="34" charset="0"/>
                <a:cs typeface="Arial" panose="020B0604020202020204" pitchFamily="34" charset="0"/>
              </a:rPr>
              <a:t>a sensitive nature.</a:t>
            </a:r>
            <a:endParaRPr lang="en-US" sz="218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71</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sz="4800" dirty="0" smtClean="0"/>
              <a:t>4.2.4 – Data Protection Acts</a:t>
            </a:r>
            <a:endParaRPr lang="en-GB" sz="4800" b="1" dirty="0" smtClean="0"/>
          </a:p>
        </p:txBody>
      </p:sp>
      <p:pic>
        <p:nvPicPr>
          <p:cNvPr id="4098" name="Picture 2" descr="Image result for data protection act principles"/>
          <p:cNvPicPr>
            <a:picLocks noChangeAspect="1" noChangeArrowheads="1"/>
          </p:cNvPicPr>
          <p:nvPr/>
        </p:nvPicPr>
        <p:blipFill rotWithShape="1">
          <a:blip r:embed="rId3">
            <a:extLst>
              <a:ext uri="{28A0092B-C50C-407E-A947-70E740481C1C}">
                <a14:useLocalDpi xmlns:a14="http://schemas.microsoft.com/office/drawing/2010/main" val="0"/>
              </a:ext>
            </a:extLst>
          </a:blip>
          <a:srcRect r="51284" b="11473"/>
          <a:stretch/>
        </p:blipFill>
        <p:spPr bwMode="auto">
          <a:xfrm>
            <a:off x="6660232" y="1187710"/>
            <a:ext cx="2184177" cy="259285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data protection act principles"/>
          <p:cNvPicPr>
            <a:picLocks noChangeAspect="1" noChangeArrowheads="1"/>
          </p:cNvPicPr>
          <p:nvPr/>
        </p:nvPicPr>
        <p:blipFill rotWithShape="1">
          <a:blip r:embed="rId3">
            <a:extLst>
              <a:ext uri="{28A0092B-C50C-407E-A947-70E740481C1C}">
                <a14:useLocalDpi xmlns:a14="http://schemas.microsoft.com/office/drawing/2010/main" val="0"/>
              </a:ext>
            </a:extLst>
          </a:blip>
          <a:srcRect l="51870" t="11386"/>
          <a:stretch/>
        </p:blipFill>
        <p:spPr bwMode="auto">
          <a:xfrm>
            <a:off x="6660231" y="3970332"/>
            <a:ext cx="2184177" cy="2627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70803"/>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6" y="1159579"/>
            <a:ext cx="8496945" cy="5632311"/>
          </a:xfrm>
          <a:prstGeom prst="rect">
            <a:avLst/>
          </a:prstGeom>
        </p:spPr>
        <p:txBody>
          <a:bodyPr wrap="square">
            <a:spAutoFit/>
          </a:bodyPr>
          <a:lstStyle/>
          <a:p>
            <a:pPr marL="19050">
              <a:buClr>
                <a:schemeClr val="accent6">
                  <a:lumMod val="50000"/>
                </a:schemeClr>
              </a:buClr>
            </a:pPr>
            <a:r>
              <a:rPr lang="en-US" sz="2000" b="1" dirty="0">
                <a:latin typeface="Arial" panose="020B0604020202020204" pitchFamily="34" charset="0"/>
                <a:cs typeface="Arial" panose="020B0604020202020204" pitchFamily="34" charset="0"/>
              </a:rPr>
              <a:t>Faxes and emails</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There are two basic ways of sending a fax (abbreviation for facsimile - a copy):</a:t>
            </a:r>
          </a:p>
          <a:p>
            <a:pPr marL="723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physical fax (a dedicated machine connected to a telephone line; it </a:t>
            </a:r>
            <a:r>
              <a:rPr lang="en-US" sz="2000" dirty="0" smtClean="0">
                <a:latin typeface="Arial" panose="020B0604020202020204" pitchFamily="34" charset="0"/>
                <a:cs typeface="Arial" panose="020B0604020202020204" pitchFamily="34" charset="0"/>
              </a:rPr>
              <a:t>requires the </a:t>
            </a:r>
            <a:r>
              <a:rPr lang="en-US" sz="2000" dirty="0">
                <a:latin typeface="Arial" panose="020B0604020202020204" pitchFamily="34" charset="0"/>
                <a:cs typeface="Arial" panose="020B0604020202020204" pitchFamily="34" charset="0"/>
              </a:rPr>
              <a:t>number of the recipient to be </a:t>
            </a:r>
            <a:r>
              <a:rPr lang="en-US" sz="2000" dirty="0" err="1" smtClean="0">
                <a:latin typeface="Arial" panose="020B0604020202020204" pitchFamily="34" charset="0"/>
                <a:cs typeface="Arial" panose="020B0604020202020204" pitchFamily="34" charset="0"/>
              </a:rPr>
              <a:t>dialled</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before </a:t>
            </a: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document is copied </a:t>
            </a:r>
            <a:r>
              <a:rPr lang="en-US" sz="2000" dirty="0" smtClean="0">
                <a:latin typeface="Arial" panose="020B0604020202020204" pitchFamily="34" charset="0"/>
                <a:cs typeface="Arial" panose="020B0604020202020204" pitchFamily="34" charset="0"/>
              </a:rPr>
              <a:t>and then </a:t>
            </a:r>
            <a:r>
              <a:rPr lang="en-US" sz="2000" dirty="0">
                <a:latin typeface="Arial" panose="020B0604020202020204" pitchFamily="34" charset="0"/>
                <a:cs typeface="Arial" panose="020B0604020202020204" pitchFamily="34" charset="0"/>
              </a:rPr>
              <a:t>sent electronically)</a:t>
            </a:r>
          </a:p>
          <a:p>
            <a:pPr marL="723900" indent="-342900">
              <a:buClr>
                <a:schemeClr val="accent6">
                  <a:lumMod val="50000"/>
                </a:schemeClr>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electronic </a:t>
            </a:r>
            <a:r>
              <a:rPr lang="en-US" sz="2000" dirty="0">
                <a:latin typeface="Arial" panose="020B0604020202020204" pitchFamily="34" charset="0"/>
                <a:cs typeface="Arial" panose="020B0604020202020204" pitchFamily="34" charset="0"/>
              </a:rPr>
              <a:t>faxing </a:t>
            </a:r>
            <a:r>
              <a:rPr lang="en-US" sz="2000" dirty="0" smtClean="0">
                <a:latin typeface="Arial" panose="020B0604020202020204" pitchFamily="34" charset="0"/>
                <a:cs typeface="Arial" panose="020B0604020202020204" pitchFamily="34" charset="0"/>
              </a:rPr>
              <a:t>(this </a:t>
            </a:r>
            <a:r>
              <a:rPr lang="en-US" sz="2000" dirty="0">
                <a:latin typeface="Arial" panose="020B0604020202020204" pitchFamily="34" charset="0"/>
                <a:cs typeface="Arial" panose="020B0604020202020204" pitchFamily="34" charset="0"/>
              </a:rPr>
              <a:t>requires a network, such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as the </a:t>
            </a:r>
            <a:r>
              <a:rPr lang="en-US" sz="2000" dirty="0">
                <a:latin typeface="Arial" panose="020B0604020202020204" pitchFamily="34" charset="0"/>
                <a:cs typeface="Arial" panose="020B0604020202020204" pitchFamily="34" charset="0"/>
              </a:rPr>
              <a:t>internet, for the fax </a:t>
            </a:r>
            <a:r>
              <a:rPr lang="en-US" sz="2000" dirty="0" smtClean="0">
                <a:latin typeface="Arial" panose="020B0604020202020204" pitchFamily="34" charset="0"/>
                <a:cs typeface="Arial" panose="020B0604020202020204" pitchFamily="34" charset="0"/>
              </a:rPr>
              <a:t>to be </a:t>
            </a:r>
            <a:r>
              <a:rPr lang="en-US" sz="2000" dirty="0">
                <a:latin typeface="Arial" panose="020B0604020202020204" pitchFamily="34" charset="0"/>
                <a:cs typeface="Arial" panose="020B0604020202020204" pitchFamily="34" charset="0"/>
              </a:rPr>
              <a:t>sent).</a:t>
            </a:r>
          </a:p>
          <a:p>
            <a:pPr marL="19050">
              <a:buClr>
                <a:schemeClr val="accent6">
                  <a:lumMod val="50000"/>
                </a:schemeClr>
              </a:buClr>
            </a:pPr>
            <a:r>
              <a:rPr lang="en-US" sz="2000" b="1" dirty="0">
                <a:latin typeface="Arial" panose="020B0604020202020204" pitchFamily="34" charset="0"/>
                <a:cs typeface="Arial" panose="020B0604020202020204" pitchFamily="34" charset="0"/>
              </a:rPr>
              <a:t>Physical fax machines</a:t>
            </a:r>
          </a:p>
          <a:p>
            <a:pPr marL="361950" indent="-342900">
              <a:buClr>
                <a:schemeClr val="accent6">
                  <a:lumMod val="50000"/>
                </a:schemeClr>
              </a:buClr>
              <a:buFont typeface="Wingdings 3" panose="05040102010807070707" pitchFamily="18" charset="2"/>
              <a:buChar char=""/>
            </a:pPr>
            <a:r>
              <a:rPr lang="en-US" sz="2000" b="1" dirty="0">
                <a:solidFill>
                  <a:srgbClr val="FF0000"/>
                </a:solidFill>
                <a:latin typeface="Arial" panose="020B0604020202020204" pitchFamily="34" charset="0"/>
                <a:cs typeface="Arial" panose="020B0604020202020204" pitchFamily="34" charset="0"/>
              </a:rPr>
              <a:t>Fax machines</a:t>
            </a:r>
            <a:r>
              <a:rPr lang="en-US" sz="2000" dirty="0">
                <a:latin typeface="Arial" panose="020B0604020202020204" pitchFamily="34" charset="0"/>
                <a:cs typeface="Arial" panose="020B0604020202020204" pitchFamily="34" charset="0"/>
              </a:rPr>
              <a:t> have been used for many years to send and receive </a:t>
            </a:r>
            <a:r>
              <a:rPr lang="en-US" sz="2000" dirty="0" smtClean="0">
                <a:latin typeface="Arial" panose="020B0604020202020204" pitchFamily="34" charset="0"/>
                <a:cs typeface="Arial" panose="020B0604020202020204" pitchFamily="34" charset="0"/>
              </a:rPr>
              <a:t>paper documents</a:t>
            </a:r>
            <a:r>
              <a:rPr lang="en-US" sz="2000" dirty="0">
                <a:latin typeface="Arial" panose="020B0604020202020204" pitchFamily="34" charset="0"/>
                <a:cs typeface="Arial" panose="020B0604020202020204" pitchFamily="34" charset="0"/>
              </a:rPr>
              <a:t>.</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A standard fax machine allows documents to be sent to another fax </a:t>
            </a:r>
            <a:r>
              <a:rPr lang="en-US" sz="2000" dirty="0" smtClean="0">
                <a:latin typeface="Arial" panose="020B0604020202020204" pitchFamily="34" charset="0"/>
                <a:cs typeface="Arial" panose="020B0604020202020204" pitchFamily="34" charset="0"/>
              </a:rPr>
              <a:t>machine using </a:t>
            </a:r>
            <a:r>
              <a:rPr lang="en-US" sz="2000" dirty="0">
                <a:latin typeface="Arial" panose="020B0604020202020204" pitchFamily="34" charset="0"/>
                <a:cs typeface="Arial" panose="020B0604020202020204" pitchFamily="34" charset="0"/>
              </a:rPr>
              <a:t>a normal telephone line. The user places me document in the fax </a:t>
            </a:r>
            <a:r>
              <a:rPr lang="en-US" sz="2000" dirty="0" smtClean="0">
                <a:latin typeface="Arial" panose="020B0604020202020204" pitchFamily="34" charset="0"/>
                <a:cs typeface="Arial" panose="020B0604020202020204" pitchFamily="34" charset="0"/>
              </a:rPr>
              <a:t>machine tray</a:t>
            </a:r>
            <a:r>
              <a:rPr lang="en-US" sz="2000" dirty="0">
                <a:latin typeface="Arial" panose="020B0604020202020204" pitchFamily="34" charset="0"/>
                <a:cs typeface="Arial" panose="020B0604020202020204" pitchFamily="34" charset="0"/>
              </a:rPr>
              <a:t>, lifts me receiver and dials the fax number of the recipient and then </a:t>
            </a:r>
            <a:r>
              <a:rPr lang="en-US" sz="2000" dirty="0" smtClean="0">
                <a:latin typeface="Arial" panose="020B0604020202020204" pitchFamily="34" charset="0"/>
                <a:cs typeface="Arial" panose="020B0604020202020204" pitchFamily="34" charset="0"/>
              </a:rPr>
              <a:t>presses &lt;send</a:t>
            </a:r>
            <a:r>
              <a:rPr lang="en-US" sz="2000" dirty="0">
                <a:latin typeface="Arial" panose="020B0604020202020204" pitchFamily="34" charset="0"/>
                <a:cs typeface="Arial" panose="020B0604020202020204" pitchFamily="34" charset="0"/>
              </a:rPr>
              <a:t>&gt;. </a:t>
            </a:r>
            <a:endParaRPr lang="en-US" sz="2000" dirty="0" smtClean="0">
              <a:latin typeface="Arial" panose="020B0604020202020204" pitchFamily="34" charset="0"/>
              <a:cs typeface="Arial" panose="020B0604020202020204" pitchFamily="34" charset="0"/>
            </a:endParaRPr>
          </a:p>
          <a:p>
            <a:pPr marL="361950" indent="-342900">
              <a:buClr>
                <a:schemeClr val="accent6">
                  <a:lumMod val="50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At </a:t>
            </a:r>
            <a:r>
              <a:rPr lang="en-US" sz="2000" dirty="0">
                <a:latin typeface="Arial" panose="020B0604020202020204" pitchFamily="34" charset="0"/>
                <a:cs typeface="Arial" panose="020B0604020202020204" pitchFamily="34" charset="0"/>
              </a:rPr>
              <a:t>the receiving end, the document is printed on another fax </a:t>
            </a:r>
            <a:r>
              <a:rPr lang="en-US" sz="2000" dirty="0" smtClean="0">
                <a:latin typeface="Arial" panose="020B0604020202020204" pitchFamily="34" charset="0"/>
                <a:cs typeface="Arial" panose="020B0604020202020204" pitchFamily="34" charset="0"/>
              </a:rPr>
              <a:t>machine. It </a:t>
            </a:r>
            <a:r>
              <a:rPr lang="en-US" sz="2000" dirty="0">
                <a:latin typeface="Arial" panose="020B0604020202020204" pitchFamily="34" charset="0"/>
                <a:cs typeface="Arial" panose="020B0604020202020204" pitchFamily="34" charset="0"/>
              </a:rPr>
              <a:t>can be quite a slow way to send a document if </a:t>
            </a: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fax line is busy or if </a:t>
            </a:r>
            <a:r>
              <a:rPr lang="en-US" sz="2000" dirty="0" smtClean="0">
                <a:latin typeface="Arial" panose="020B0604020202020204" pitchFamily="34" charset="0"/>
                <a:cs typeface="Arial" panose="020B0604020202020204" pitchFamily="34" charset="0"/>
              </a:rPr>
              <a:t>there are </a:t>
            </a:r>
            <a:r>
              <a:rPr lang="en-US" sz="2000" dirty="0">
                <a:latin typeface="Arial" panose="020B0604020202020204" pitchFamily="34" charset="0"/>
                <a:cs typeface="Arial" panose="020B0604020202020204" pitchFamily="34" charset="0"/>
              </a:rPr>
              <a:t>several pages to send.</a:t>
            </a:r>
            <a:endParaRPr lang="en-US" sz="2000" dirty="0" smtClean="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71</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pic>
        <p:nvPicPr>
          <p:cNvPr id="6146" name="Picture 2" descr="Image result for fax machi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84" t="2099" r="5196" b="7575"/>
          <a:stretch/>
        </p:blipFill>
        <p:spPr bwMode="auto">
          <a:xfrm>
            <a:off x="7185516" y="2751598"/>
            <a:ext cx="1634956" cy="1253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369266"/>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37690" y="2505670"/>
            <a:ext cx="2182782" cy="923330"/>
          </a:xfrm>
          <a:prstGeom prst="rect">
            <a:avLst/>
          </a:prstGeom>
        </p:spPr>
        <p:txBody>
          <a:bodyPr wrap="square">
            <a:spAutoFit/>
          </a:bodyPr>
          <a:lstStyle/>
          <a:p>
            <a:pPr marL="19050" algn="ctr">
              <a:buClr>
                <a:schemeClr val="accent6">
                  <a:lumMod val="50000"/>
                </a:schemeClr>
              </a:buClr>
            </a:pPr>
            <a:r>
              <a:rPr lang="en-US" b="1" dirty="0">
                <a:latin typeface="Arial" panose="020B0604020202020204" pitchFamily="34" charset="0"/>
                <a:cs typeface="Arial" panose="020B0604020202020204" pitchFamily="34" charset="0"/>
              </a:rPr>
              <a:t>Figure 4.11 </a:t>
            </a:r>
            <a:r>
              <a:rPr lang="en-US" dirty="0">
                <a:latin typeface="Arial" panose="020B0604020202020204" pitchFamily="34" charset="0"/>
                <a:cs typeface="Arial" panose="020B0604020202020204" pitchFamily="34" charset="0"/>
              </a:rPr>
              <a:t>Sending an electronic fax</a:t>
            </a:r>
          </a:p>
        </p:txBody>
      </p:sp>
      <p:pic>
        <p:nvPicPr>
          <p:cNvPr id="7" name="Picture 2" descr="Image result for how an online fax wor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5149" y="5097956"/>
            <a:ext cx="2094154" cy="14476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online fax machine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0666" y="1219897"/>
            <a:ext cx="2215922" cy="9488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online fax machine diagram"/>
          <p:cNvPicPr>
            <a:picLocks noChangeAspect="1" noChangeArrowheads="1"/>
          </p:cNvPicPr>
          <p:nvPr/>
        </p:nvPicPr>
        <p:blipFill rotWithShape="1">
          <a:blip r:embed="rId5">
            <a:extLst>
              <a:ext uri="{28A0092B-C50C-407E-A947-70E740481C1C}">
                <a14:useLocalDpi xmlns:a14="http://schemas.microsoft.com/office/drawing/2010/main" val="0"/>
              </a:ext>
            </a:extLst>
          </a:blip>
          <a:srcRect l="5984" t="32161" r="39207" b="13030"/>
          <a:stretch/>
        </p:blipFill>
        <p:spPr bwMode="auto">
          <a:xfrm>
            <a:off x="6660232" y="3712617"/>
            <a:ext cx="2169071" cy="108453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6" y="1159579"/>
            <a:ext cx="6552729" cy="5509200"/>
          </a:xfrm>
          <a:prstGeom prst="rect">
            <a:avLst/>
          </a:prstGeom>
        </p:spPr>
        <p:txBody>
          <a:bodyPr wrap="square">
            <a:spAutoFit/>
          </a:bodyPr>
          <a:lstStyle/>
          <a:p>
            <a:pPr marL="361950" indent="-342900">
              <a:buClr>
                <a:schemeClr val="accent6">
                  <a:lumMod val="50000"/>
                </a:schemeClr>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However, a more modern way is electronic faxing </a:t>
            </a:r>
            <a:r>
              <a:rPr lang="en-US" sz="2200" dirty="0" smtClean="0">
                <a:latin typeface="Arial" panose="020B0604020202020204" pitchFamily="34" charset="0"/>
                <a:cs typeface="Arial" panose="020B0604020202020204" pitchFamily="34" charset="0"/>
              </a:rPr>
              <a:t>(or </a:t>
            </a:r>
            <a:r>
              <a:rPr lang="en-US" sz="2200" dirty="0">
                <a:latin typeface="Arial" panose="020B0604020202020204" pitchFamily="34" charset="0"/>
                <a:cs typeface="Arial" panose="020B0604020202020204" pitchFamily="34" charset="0"/>
              </a:rPr>
              <a:t>online faxing) </a:t>
            </a:r>
            <a:r>
              <a:rPr lang="en-US" sz="2200" dirty="0" smtClean="0">
                <a:latin typeface="Arial" panose="020B0604020202020204" pitchFamily="34" charset="0"/>
                <a:cs typeface="Arial" panose="020B0604020202020204" pitchFamily="34" charset="0"/>
              </a:rPr>
              <a:t>which makes </a:t>
            </a:r>
            <a:r>
              <a:rPr lang="en-US" sz="2200" dirty="0">
                <a:latin typeface="Arial" panose="020B0604020202020204" pitchFamily="34" charset="0"/>
                <a:cs typeface="Arial" panose="020B0604020202020204" pitchFamily="34" charset="0"/>
              </a:rPr>
              <a:t>use of computer technology and the internet. Electronic faxing has </a:t>
            </a:r>
            <a:r>
              <a:rPr lang="en-US" sz="2200" dirty="0" smtClean="0">
                <a:latin typeface="Arial" panose="020B0604020202020204" pitchFamily="34" charset="0"/>
                <a:cs typeface="Arial" panose="020B0604020202020204" pitchFamily="34" charset="0"/>
              </a:rPr>
              <a:t>the following </a:t>
            </a:r>
            <a:r>
              <a:rPr lang="en-US" sz="2200" dirty="0">
                <a:latin typeface="Arial" panose="020B0604020202020204" pitchFamily="34" charset="0"/>
                <a:cs typeface="Arial" panose="020B0604020202020204" pitchFamily="34" charset="0"/>
              </a:rPr>
              <a:t>advantages over the more traditional method described above:</a:t>
            </a:r>
          </a:p>
          <a:p>
            <a:pPr marL="723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costs </a:t>
            </a:r>
            <a:r>
              <a:rPr lang="en-US" sz="2200" dirty="0">
                <a:latin typeface="Arial" panose="020B0604020202020204" pitchFamily="34" charset="0"/>
                <a:cs typeface="Arial" panose="020B0604020202020204" pitchFamily="34" charset="0"/>
              </a:rPr>
              <a:t>are reduced as there is no need to buy a fax machine, ink/toner </a:t>
            </a:r>
            <a:r>
              <a:rPr lang="en-US" sz="2200" dirty="0" smtClean="0">
                <a:latin typeface="Arial" panose="020B0604020202020204" pitchFamily="34" charset="0"/>
                <a:cs typeface="Arial" panose="020B0604020202020204" pitchFamily="34" charset="0"/>
              </a:rPr>
              <a:t>or paper</a:t>
            </a:r>
            <a:endParaRPr lang="en-US" sz="2200" dirty="0">
              <a:latin typeface="Arial" panose="020B0604020202020204" pitchFamily="34" charset="0"/>
              <a:cs typeface="Arial" panose="020B0604020202020204" pitchFamily="34" charset="0"/>
            </a:endParaRPr>
          </a:p>
          <a:p>
            <a:pPr marL="723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transfers </a:t>
            </a:r>
            <a:r>
              <a:rPr lang="en-US" sz="2200" dirty="0">
                <a:latin typeface="Arial" panose="020B0604020202020204" pitchFamily="34" charset="0"/>
                <a:cs typeface="Arial" panose="020B0604020202020204" pitchFamily="34" charset="0"/>
              </a:rPr>
              <a:t>using electronic methods are encrypted, improving security</a:t>
            </a:r>
          </a:p>
          <a:p>
            <a:pPr marL="723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transmissions </a:t>
            </a:r>
            <a:r>
              <a:rPr lang="en-US" sz="2200" dirty="0">
                <a:latin typeface="Arial" panose="020B0604020202020204" pitchFamily="34" charset="0"/>
                <a:cs typeface="Arial" panose="020B0604020202020204" pitchFamily="34" charset="0"/>
              </a:rPr>
              <a:t>are sent to an email account, which is password protected</a:t>
            </a:r>
          </a:p>
          <a:p>
            <a:pPr marL="723900" indent="-342900">
              <a:buClr>
                <a:schemeClr val="accent6">
                  <a:lumMod val="50000"/>
                </a:schemeClr>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there </a:t>
            </a:r>
            <a:r>
              <a:rPr lang="en-US" sz="2200" dirty="0">
                <a:latin typeface="Arial" panose="020B0604020202020204" pitchFamily="34" charset="0"/>
                <a:cs typeface="Arial" panose="020B0604020202020204" pitchFamily="34" charset="0"/>
              </a:rPr>
              <a:t>is no issue of a 'busy signal' preventing the fax being sent.</a:t>
            </a:r>
          </a:p>
          <a:p>
            <a:pPr marL="361950" indent="-342900">
              <a:buClr>
                <a:schemeClr val="accent6">
                  <a:lumMod val="50000"/>
                </a:schemeClr>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At this point you may be wondering what is </a:t>
            </a:r>
            <a:r>
              <a:rPr lang="en-US" sz="2200" dirty="0" smtClean="0">
                <a:latin typeface="Arial" panose="020B0604020202020204" pitchFamily="34" charset="0"/>
                <a:cs typeface="Arial" panose="020B0604020202020204" pitchFamily="34" charset="0"/>
              </a:rPr>
              <a:t>the difference </a:t>
            </a:r>
            <a:r>
              <a:rPr lang="en-US" sz="2200" dirty="0">
                <a:latin typeface="Arial" panose="020B0604020202020204" pitchFamily="34" charset="0"/>
                <a:cs typeface="Arial" panose="020B0604020202020204" pitchFamily="34" charset="0"/>
              </a:rPr>
              <a:t>between an electronic fax and an email</a:t>
            </a:r>
            <a:r>
              <a:rPr lang="en-US" sz="2200" dirty="0" smtClean="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72</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Tree>
    <p:extLst>
      <p:ext uri="{BB962C8B-B14F-4D97-AF65-F5344CB8AC3E}">
        <p14:creationId xmlns:p14="http://schemas.microsoft.com/office/powerpoint/2010/main" val="55170166"/>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5688633" cy="5632311"/>
          </a:xfrm>
          <a:prstGeom prst="rect">
            <a:avLst/>
          </a:prstGeom>
        </p:spPr>
        <p:txBody>
          <a:bodyPr wrap="square">
            <a:spAutoFit/>
          </a:bodyPr>
          <a:lstStyle/>
          <a:p>
            <a:pPr marL="361950" indent="-342900">
              <a:buClr>
                <a:schemeClr val="accent6">
                  <a:lumMod val="50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simple answer is not a lot. The only </a:t>
            </a:r>
            <a:r>
              <a:rPr lang="en-US" sz="2000" dirty="0" smtClean="0">
                <a:latin typeface="Arial" panose="020B0604020202020204" pitchFamily="34" charset="0"/>
                <a:cs typeface="Arial" panose="020B0604020202020204" pitchFamily="34" charset="0"/>
              </a:rPr>
              <a:t>real difference </a:t>
            </a:r>
            <a:r>
              <a:rPr lang="en-US" sz="2000" dirty="0">
                <a:latin typeface="Arial" panose="020B0604020202020204" pitchFamily="34" charset="0"/>
                <a:cs typeface="Arial" panose="020B0604020202020204" pitchFamily="34" charset="0"/>
              </a:rPr>
              <a:t>is that online faxing is always </a:t>
            </a:r>
            <a:r>
              <a:rPr lang="en-US" sz="2000" dirty="0" smtClean="0">
                <a:latin typeface="Arial" panose="020B0604020202020204" pitchFamily="34" charset="0"/>
                <a:cs typeface="Arial" panose="020B0604020202020204" pitchFamily="34" charset="0"/>
              </a:rPr>
              <a:t>associated with </a:t>
            </a:r>
            <a:r>
              <a:rPr lang="en-US" sz="2000" dirty="0">
                <a:latin typeface="Arial" panose="020B0604020202020204" pitchFamily="34" charset="0"/>
                <a:cs typeface="Arial" panose="020B0604020202020204" pitchFamily="34" charset="0"/>
              </a:rPr>
              <a:t>an email address and a </a:t>
            </a:r>
            <a:r>
              <a:rPr lang="en-US" sz="2000" dirty="0" smtClean="0">
                <a:latin typeface="Arial" panose="020B0604020202020204" pitchFamily="34" charset="0"/>
                <a:cs typeface="Arial" panose="020B0604020202020204" pitchFamily="34" charset="0"/>
              </a:rPr>
              <a:t>fax </a:t>
            </a:r>
            <a:r>
              <a:rPr lang="en-US" sz="2000" dirty="0">
                <a:latin typeface="Arial" panose="020B0604020202020204" pitchFamily="34" charset="0"/>
                <a:cs typeface="Arial" panose="020B0604020202020204" pitchFamily="34" charset="0"/>
              </a:rPr>
              <a:t>number. The </a:t>
            </a:r>
            <a:r>
              <a:rPr lang="en-US" sz="2000" dirty="0" smtClean="0">
                <a:latin typeface="Arial" panose="020B0604020202020204" pitchFamily="34" charset="0"/>
                <a:cs typeface="Arial" panose="020B0604020202020204" pitchFamily="34" charset="0"/>
              </a:rPr>
              <a:t>fax number </a:t>
            </a:r>
            <a:r>
              <a:rPr lang="en-US" sz="2000" dirty="0">
                <a:latin typeface="Arial" panose="020B0604020202020204" pitchFamily="34" charset="0"/>
                <a:cs typeface="Arial" panose="020B0604020202020204" pitchFamily="34" charset="0"/>
              </a:rPr>
              <a:t>is similar to the traditional fax number </a:t>
            </a:r>
            <a:r>
              <a:rPr lang="en-US" sz="2000" dirty="0" smtClean="0">
                <a:latin typeface="Arial" panose="020B0604020202020204" pitchFamily="34" charset="0"/>
                <a:cs typeface="Arial" panose="020B0604020202020204" pitchFamily="34" charset="0"/>
              </a:rPr>
              <a:t>and needs </a:t>
            </a:r>
            <a:r>
              <a:rPr lang="en-US" sz="2000" dirty="0">
                <a:latin typeface="Arial" panose="020B0604020202020204" pitchFamily="34" charset="0"/>
                <a:cs typeface="Arial" panose="020B0604020202020204" pitchFamily="34" charset="0"/>
              </a:rPr>
              <a:t>to be known by the sender. Having this </a:t>
            </a:r>
            <a:r>
              <a:rPr lang="en-US" sz="2000" dirty="0" smtClean="0">
                <a:latin typeface="Arial" panose="020B0604020202020204" pitchFamily="34" charset="0"/>
                <a:cs typeface="Arial" panose="020B0604020202020204" pitchFamily="34" charset="0"/>
              </a:rPr>
              <a:t>number allows </a:t>
            </a:r>
            <a:r>
              <a:rPr lang="en-US" sz="2000" dirty="0">
                <a:latin typeface="Arial" panose="020B0604020202020204" pitchFamily="34" charset="0"/>
                <a:cs typeface="Arial" panose="020B0604020202020204" pitchFamily="34" charset="0"/>
              </a:rPr>
              <a:t>a user to send fax messages to the recipient.</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Once a fax is received, the </a:t>
            </a:r>
            <a:r>
              <a:rPr lang="en-US" sz="2000" dirty="0" smtClean="0">
                <a:latin typeface="Arial" panose="020B0604020202020204" pitchFamily="34" charset="0"/>
                <a:cs typeface="Arial" panose="020B0604020202020204" pitchFamily="34" charset="0"/>
              </a:rPr>
              <a:t>on-line </a:t>
            </a:r>
            <a:r>
              <a:rPr lang="en-US" sz="2000" dirty="0">
                <a:latin typeface="Arial" panose="020B0604020202020204" pitchFamily="34" charset="0"/>
                <a:cs typeface="Arial" panose="020B0604020202020204" pitchFamily="34" charset="0"/>
              </a:rPr>
              <a:t>fax service </a:t>
            </a:r>
            <a:r>
              <a:rPr lang="en-US" sz="2000" dirty="0" smtClean="0">
                <a:latin typeface="Arial" panose="020B0604020202020204" pitchFamily="34" charset="0"/>
                <a:cs typeface="Arial" panose="020B0604020202020204" pitchFamily="34" charset="0"/>
              </a:rPr>
              <a:t>provider sends </a:t>
            </a:r>
            <a:r>
              <a:rPr lang="en-US" sz="2000" dirty="0">
                <a:latin typeface="Arial" panose="020B0604020202020204" pitchFamily="34" charset="0"/>
                <a:cs typeface="Arial" panose="020B0604020202020204" pitchFamily="34" charset="0"/>
              </a:rPr>
              <a:t>an email with the </a:t>
            </a:r>
            <a:r>
              <a:rPr lang="en-US" sz="2000" dirty="0" smtClean="0">
                <a:latin typeface="Arial" panose="020B0604020202020204" pitchFamily="34" charset="0"/>
                <a:cs typeface="Arial" panose="020B0604020202020204" pitchFamily="34" charset="0"/>
              </a:rPr>
              <a:t>fax </a:t>
            </a:r>
            <a:r>
              <a:rPr lang="en-US" sz="2000" dirty="0">
                <a:latin typeface="Arial" panose="020B0604020202020204" pitchFamily="34" charset="0"/>
                <a:cs typeface="Arial" panose="020B0604020202020204" pitchFamily="34" charset="0"/>
              </a:rPr>
              <a:t>message attached in a </a:t>
            </a:r>
            <a:r>
              <a:rPr lang="en-US" sz="2000" dirty="0" smtClean="0">
                <a:latin typeface="Arial" panose="020B0604020202020204" pitchFamily="34" charset="0"/>
                <a:cs typeface="Arial" panose="020B0604020202020204" pitchFamily="34" charset="0"/>
              </a:rPr>
              <a:t>tiff or </a:t>
            </a:r>
            <a:r>
              <a:rPr lang="en-US" sz="2000" dirty="0">
                <a:latin typeface="Arial" panose="020B0604020202020204" pitchFamily="34" charset="0"/>
                <a:cs typeface="Arial" panose="020B0604020202020204" pitchFamily="34" charset="0"/>
              </a:rPr>
              <a:t>pdf format. The sender of the fax can either use </a:t>
            </a:r>
            <a:r>
              <a:rPr lang="en-US" sz="2000" dirty="0" smtClean="0">
                <a:latin typeface="Arial" panose="020B0604020202020204" pitchFamily="34" charset="0"/>
                <a:cs typeface="Arial" panose="020B0604020202020204" pitchFamily="34" charset="0"/>
              </a:rPr>
              <a:t>an email account </a:t>
            </a:r>
            <a:r>
              <a:rPr lang="en-US" sz="2000" dirty="0">
                <a:latin typeface="Arial" panose="020B0604020202020204" pitchFamily="34" charset="0"/>
                <a:cs typeface="Arial" panose="020B0604020202020204" pitchFamily="34" charset="0"/>
              </a:rPr>
              <a:t>or log into any online account to send</a:t>
            </a:r>
          </a:p>
          <a:p>
            <a:pPr marL="361950" indent="-342900">
              <a:buClr>
                <a:schemeClr val="accent6">
                  <a:lumMod val="50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It </a:t>
            </a:r>
            <a:r>
              <a:rPr lang="en-US" sz="2000" dirty="0">
                <a:latin typeface="Arial" panose="020B0604020202020204" pitchFamily="34" charset="0"/>
                <a:cs typeface="Arial" panose="020B0604020202020204" pitchFamily="34" charset="0"/>
              </a:rPr>
              <a:t>is important to realise that it is possible to send a fax from your computer </a:t>
            </a:r>
            <a:r>
              <a:rPr lang="en-US" sz="2000" dirty="0" smtClean="0">
                <a:latin typeface="Arial" panose="020B0604020202020204" pitchFamily="34" charset="0"/>
                <a:cs typeface="Arial" panose="020B0604020202020204" pitchFamily="34" charset="0"/>
              </a:rPr>
              <a:t>to another </a:t>
            </a:r>
            <a:r>
              <a:rPr lang="en-US" sz="2000" dirty="0">
                <a:latin typeface="Arial" panose="020B0604020202020204" pitchFamily="34" charset="0"/>
                <a:cs typeface="Arial" panose="020B0604020202020204" pitchFamily="34" charset="0"/>
              </a:rPr>
              <a:t>device connected to the internet or to a traditional fax machine, </a:t>
            </a:r>
            <a:r>
              <a:rPr lang="en-US" sz="2000" dirty="0" smtClean="0">
                <a:latin typeface="Arial" panose="020B0604020202020204" pitchFamily="34" charset="0"/>
                <a:cs typeface="Arial" panose="020B0604020202020204" pitchFamily="34" charset="0"/>
              </a:rPr>
              <a:t>where the </a:t>
            </a:r>
            <a:r>
              <a:rPr lang="en-US" sz="2000" dirty="0">
                <a:latin typeface="Arial" panose="020B0604020202020204" pitchFamily="34" charset="0"/>
                <a:cs typeface="Arial" panose="020B0604020202020204" pitchFamily="34" charset="0"/>
              </a:rPr>
              <a:t>document will be printed out in the normal way.</a:t>
            </a:r>
            <a:endParaRPr lang="en-US" sz="2000" dirty="0" smtClean="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72</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2" name="Rectangle 1"/>
          <p:cNvSpPr/>
          <p:nvPr/>
        </p:nvSpPr>
        <p:spPr>
          <a:xfrm>
            <a:off x="6191161" y="2492896"/>
            <a:ext cx="2592288" cy="646331"/>
          </a:xfrm>
          <a:prstGeom prst="rect">
            <a:avLst/>
          </a:prstGeom>
        </p:spPr>
        <p:txBody>
          <a:bodyPr wrap="square">
            <a:spAutoFit/>
          </a:bodyPr>
          <a:lstStyle/>
          <a:p>
            <a:pPr marL="19050" algn="ctr">
              <a:buClr>
                <a:schemeClr val="accent6">
                  <a:lumMod val="50000"/>
                </a:schemeClr>
              </a:buClr>
            </a:pPr>
            <a:r>
              <a:rPr lang="en-US" b="1" dirty="0">
                <a:latin typeface="Arial" panose="020B0604020202020204" pitchFamily="34" charset="0"/>
                <a:cs typeface="Arial" panose="020B0604020202020204" pitchFamily="34" charset="0"/>
              </a:rPr>
              <a:t>Figure 4.11 </a:t>
            </a:r>
            <a:r>
              <a:rPr lang="en-US" dirty="0">
                <a:latin typeface="Arial" panose="020B0604020202020204" pitchFamily="34" charset="0"/>
                <a:cs typeface="Arial" panose="020B0604020202020204" pitchFamily="34" charset="0"/>
              </a:rPr>
              <a:t>Sending an electronic fax</a:t>
            </a:r>
          </a:p>
        </p:txBody>
      </p:sp>
      <p:pic>
        <p:nvPicPr>
          <p:cNvPr id="9218" name="Picture 2" descr="Image result for how an online fax wor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4699743"/>
            <a:ext cx="2745135" cy="189760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online fax machine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59" y="1219896"/>
            <a:ext cx="2804429" cy="1200841"/>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online fax machine diagram"/>
          <p:cNvPicPr>
            <a:picLocks noChangeAspect="1" noChangeArrowheads="1"/>
          </p:cNvPicPr>
          <p:nvPr/>
        </p:nvPicPr>
        <p:blipFill rotWithShape="1">
          <a:blip r:embed="rId5">
            <a:extLst>
              <a:ext uri="{28A0092B-C50C-407E-A947-70E740481C1C}">
                <a14:useLocalDpi xmlns:a14="http://schemas.microsoft.com/office/drawing/2010/main" val="0"/>
              </a:ext>
            </a:extLst>
          </a:blip>
          <a:srcRect l="5984" t="32161" r="39207" b="13030"/>
          <a:stretch/>
        </p:blipFill>
        <p:spPr bwMode="auto">
          <a:xfrm>
            <a:off x="6084168" y="3281806"/>
            <a:ext cx="2745135" cy="1372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21880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96945" cy="5632311"/>
          </a:xfrm>
          <a:prstGeom prst="rect">
            <a:avLst/>
          </a:prstGeom>
        </p:spPr>
        <p:txBody>
          <a:bodyPr wrap="square">
            <a:spAutoFit/>
          </a:bodyPr>
          <a:lstStyle/>
          <a:p>
            <a:pPr marL="19050">
              <a:buClr>
                <a:schemeClr val="accent6">
                  <a:lumMod val="50000"/>
                </a:schemeClr>
              </a:buClr>
            </a:pPr>
            <a:r>
              <a:rPr lang="en-US" sz="2000" b="1" dirty="0">
                <a:latin typeface="Arial" panose="020B0604020202020204" pitchFamily="34" charset="0"/>
                <a:cs typeface="Arial" panose="020B0604020202020204" pitchFamily="34" charset="0"/>
              </a:rPr>
              <a:t>Emails</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Electronic mail (email) is discussed in many </a:t>
            </a:r>
            <a:r>
              <a:rPr lang="en-US" sz="2000" dirty="0" smtClean="0">
                <a:latin typeface="Arial" panose="020B0604020202020204" pitchFamily="34" charset="0"/>
                <a:cs typeface="Arial" panose="020B0604020202020204" pitchFamily="34" charset="0"/>
              </a:rPr>
              <a:t>parts of </a:t>
            </a:r>
            <a:r>
              <a:rPr lang="en-US" sz="2000" dirty="0">
                <a:latin typeface="Arial" panose="020B0604020202020204" pitchFamily="34" charset="0"/>
                <a:cs typeface="Arial" panose="020B0604020202020204" pitchFamily="34" charset="0"/>
              </a:rPr>
              <a:t>this book. Emails are particularly useful </a:t>
            </a:r>
            <a:r>
              <a:rPr lang="en-US" sz="2000" dirty="0" smtClean="0">
                <a:latin typeface="Arial" panose="020B0604020202020204" pitchFamily="34" charset="0"/>
                <a:cs typeface="Arial" panose="020B0604020202020204" pitchFamily="34" charset="0"/>
              </a:rPr>
              <a:t>when sending </a:t>
            </a:r>
            <a:r>
              <a:rPr lang="en-US" sz="2000" dirty="0">
                <a:latin typeface="Arial" panose="020B0604020202020204" pitchFamily="34" charset="0"/>
                <a:cs typeface="Arial" panose="020B0604020202020204" pitchFamily="34" charset="0"/>
              </a:rPr>
              <a:t>attachments (for example, </a:t>
            </a:r>
            <a:r>
              <a:rPr lang="en-US" sz="2000" dirty="0" smtClean="0">
                <a:latin typeface="Arial" panose="020B0604020202020204" pitchFamily="34" charset="0"/>
                <a:cs typeface="Arial" panose="020B0604020202020204" pitchFamily="34" charset="0"/>
              </a:rPr>
              <a:t>documents, videos</a:t>
            </a:r>
            <a:r>
              <a:rPr lang="en-US" sz="2000" dirty="0">
                <a:latin typeface="Arial" panose="020B0604020202020204" pitchFamily="34" charset="0"/>
                <a:cs typeface="Arial" panose="020B0604020202020204" pitchFamily="34" charset="0"/>
              </a:rPr>
              <a:t>, music, and so on). Emails can be sent </a:t>
            </a:r>
            <a:r>
              <a:rPr lang="en-US" sz="2000" dirty="0" smtClean="0">
                <a:latin typeface="Arial" panose="020B0604020202020204" pitchFamily="34" charset="0"/>
                <a:cs typeface="Arial" panose="020B0604020202020204" pitchFamily="34" charset="0"/>
              </a:rPr>
              <a:t>to, or </a:t>
            </a:r>
            <a:r>
              <a:rPr lang="en-US" sz="2000" dirty="0">
                <a:latin typeface="Arial" panose="020B0604020202020204" pitchFamily="34" charset="0"/>
                <a:cs typeface="Arial" panose="020B0604020202020204" pitchFamily="34" charset="0"/>
              </a:rPr>
              <a:t>sent from, any device connected to the internet.</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When sending attachments it is usually important </a:t>
            </a:r>
            <a:r>
              <a:rPr lang="en-US" sz="2000" dirty="0" smtClean="0">
                <a:latin typeface="Arial" panose="020B0604020202020204" pitchFamily="34" charset="0"/>
                <a:cs typeface="Arial" panose="020B0604020202020204" pitchFamily="34" charset="0"/>
              </a:rPr>
              <a:t>to have </a:t>
            </a:r>
            <a:r>
              <a:rPr lang="en-US" sz="2000" dirty="0">
                <a:latin typeface="Arial" panose="020B0604020202020204" pitchFamily="34" charset="0"/>
                <a:cs typeface="Arial" panose="020B0604020202020204" pitchFamily="34" charset="0"/>
              </a:rPr>
              <a:t>a good, stable internet connection - particularly </a:t>
            </a:r>
            <a:r>
              <a:rPr lang="en-US" sz="2000" dirty="0" smtClean="0">
                <a:latin typeface="Arial" panose="020B0604020202020204" pitchFamily="34" charset="0"/>
                <a:cs typeface="Arial" panose="020B0604020202020204" pitchFamily="34" charset="0"/>
              </a:rPr>
              <a:t>when sending </a:t>
            </a:r>
            <a:r>
              <a:rPr lang="en-US" sz="2000" dirty="0">
                <a:latin typeface="Arial" panose="020B0604020202020204" pitchFamily="34" charset="0"/>
                <a:cs typeface="Arial" panose="020B0604020202020204" pitchFamily="34" charset="0"/>
              </a:rPr>
              <a:t>or receiving large files. The </a:t>
            </a:r>
            <a:r>
              <a:rPr lang="en-US" sz="2000" dirty="0" smtClean="0">
                <a:latin typeface="Arial" panose="020B0604020202020204" pitchFamily="34" charset="0"/>
                <a:cs typeface="Arial" panose="020B0604020202020204" pitchFamily="34" charset="0"/>
              </a:rPr>
              <a:t>basic difference </a:t>
            </a:r>
            <a:r>
              <a:rPr lang="en-US" sz="2000" dirty="0">
                <a:latin typeface="Arial" panose="020B0604020202020204" pitchFamily="34" charset="0"/>
                <a:cs typeface="Arial" panose="020B0604020202020204" pitchFamily="34" charset="0"/>
              </a:rPr>
              <a:t>between emails and electronic faxes </a:t>
            </a:r>
            <a:r>
              <a:rPr lang="en-US" sz="2000" dirty="0" smtClean="0">
                <a:latin typeface="Arial" panose="020B0604020202020204" pitchFamily="34" charset="0"/>
                <a:cs typeface="Arial" panose="020B0604020202020204" pitchFamily="34" charset="0"/>
              </a:rPr>
              <a:t>was described </a:t>
            </a:r>
            <a:r>
              <a:rPr lang="en-US" sz="2000" dirty="0">
                <a:latin typeface="Arial" panose="020B0604020202020204" pitchFamily="34" charset="0"/>
                <a:cs typeface="Arial" panose="020B0604020202020204" pitchFamily="34" charset="0"/>
              </a:rPr>
              <a:t>above; all the advantages and </a:t>
            </a:r>
            <a:r>
              <a:rPr lang="en-US" sz="2000" dirty="0" smtClean="0">
                <a:latin typeface="Arial" panose="020B0604020202020204" pitchFamily="34" charset="0"/>
                <a:cs typeface="Arial" panose="020B0604020202020204" pitchFamily="34" charset="0"/>
              </a:rPr>
              <a:t>disadvantages of </a:t>
            </a:r>
            <a:r>
              <a:rPr lang="en-US" sz="2000" dirty="0">
                <a:latin typeface="Arial" panose="020B0604020202020204" pitchFamily="34" charset="0"/>
                <a:cs typeface="Arial" panose="020B0604020202020204" pitchFamily="34" charset="0"/>
              </a:rPr>
              <a:t>emails apply to electronic faxing when it is </a:t>
            </a:r>
            <a:r>
              <a:rPr lang="en-US" sz="2000" dirty="0" smtClean="0">
                <a:latin typeface="Arial" panose="020B0604020202020204" pitchFamily="34" charset="0"/>
                <a:cs typeface="Arial" panose="020B0604020202020204" pitchFamily="34" charset="0"/>
              </a:rPr>
              <a:t>sent from </a:t>
            </a:r>
            <a:r>
              <a:rPr lang="en-US" sz="2000" dirty="0">
                <a:latin typeface="Arial" panose="020B0604020202020204" pitchFamily="34" charset="0"/>
                <a:cs typeface="Arial" panose="020B0604020202020204" pitchFamily="34" charset="0"/>
              </a:rPr>
              <a:t>computer to computer.</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Emails require an account with an ISP. </a:t>
            </a:r>
            <a:r>
              <a:rPr lang="en-US" sz="2000" dirty="0" smtClean="0">
                <a:latin typeface="Arial" panose="020B0604020202020204" pitchFamily="34" charset="0"/>
                <a:cs typeface="Arial" panose="020B0604020202020204" pitchFamily="34" charset="0"/>
              </a:rPr>
              <a:t>When sending </a:t>
            </a:r>
            <a:r>
              <a:rPr lang="en-US" sz="2000" dirty="0">
                <a:latin typeface="Arial" panose="020B0604020202020204" pitchFamily="34" charset="0"/>
                <a:cs typeface="Arial" panose="020B0604020202020204" pitchFamily="34" charset="0"/>
              </a:rPr>
              <a:t>an </a:t>
            </a:r>
            <a:r>
              <a:rPr lang="en-US" sz="2000" dirty="0" smtClean="0">
                <a:latin typeface="Arial" panose="020B0604020202020204" pitchFamily="34" charset="0"/>
                <a:cs typeface="Arial" panose="020B0604020202020204" pitchFamily="34" charset="0"/>
              </a:rPr>
              <a:t>email</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it </a:t>
            </a:r>
            <a:r>
              <a:rPr lang="en-US" sz="2000" dirty="0">
                <a:latin typeface="Arial" panose="020B0604020202020204" pitchFamily="34" charset="0"/>
                <a:cs typeface="Arial" panose="020B0604020202020204" pitchFamily="34" charset="0"/>
              </a:rPr>
              <a:t>is necessary to include the email address (which </a:t>
            </a:r>
            <a:r>
              <a:rPr lang="en-US" sz="2000" dirty="0" smtClean="0">
                <a:latin typeface="Arial" panose="020B0604020202020204" pitchFamily="34" charset="0"/>
                <a:cs typeface="Arial" panose="020B0604020202020204" pitchFamily="34" charset="0"/>
              </a:rPr>
              <a:t>must be exact</a:t>
            </a:r>
            <a:r>
              <a:rPr lang="en-US" sz="2000" dirty="0">
                <a:latin typeface="Arial" panose="020B0604020202020204" pitchFamily="34" charset="0"/>
                <a:cs typeface="Arial" panose="020B0604020202020204" pitchFamily="34" charset="0"/>
              </a:rPr>
              <a:t>), a subject line and any attachments if required.</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The recipient simply has to log on to their account and </a:t>
            </a:r>
            <a:r>
              <a:rPr lang="en-US" sz="2000" dirty="0" smtClean="0">
                <a:latin typeface="Arial" panose="020B0604020202020204" pitchFamily="34" charset="0"/>
                <a:cs typeface="Arial" panose="020B0604020202020204" pitchFamily="34" charset="0"/>
              </a:rPr>
              <a:t>read </a:t>
            </a:r>
            <a:r>
              <a:rPr lang="en-US" sz="2000" dirty="0">
                <a:latin typeface="Arial" panose="020B0604020202020204" pitchFamily="34" charset="0"/>
                <a:cs typeface="Arial" panose="020B0604020202020204" pitchFamily="34" charset="0"/>
              </a:rPr>
              <a:t>the emails in </a:t>
            </a:r>
            <a:r>
              <a:rPr lang="en-US" sz="2000" dirty="0" smtClean="0">
                <a:latin typeface="Arial" panose="020B0604020202020204" pitchFamily="34" charset="0"/>
                <a:cs typeface="Arial" panose="020B0604020202020204" pitchFamily="34" charset="0"/>
              </a:rPr>
              <a:t>their inbox</a:t>
            </a:r>
            <a:r>
              <a:rPr lang="en-US" sz="2000" dirty="0">
                <a:latin typeface="Arial" panose="020B0604020202020204" pitchFamily="34" charset="0"/>
                <a:cs typeface="Arial" panose="020B0604020202020204" pitchFamily="34" charset="0"/>
              </a:rPr>
              <a:t>.</a:t>
            </a:r>
          </a:p>
          <a:p>
            <a:pPr marL="36195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It is now worth comparing emails with traditional, physical </a:t>
            </a:r>
            <a:r>
              <a:rPr lang="en-US" sz="2000" dirty="0" smtClean="0">
                <a:latin typeface="Arial" panose="020B0604020202020204" pitchFamily="34" charset="0"/>
                <a:cs typeface="Arial" panose="020B0604020202020204" pitchFamily="34" charset="0"/>
              </a:rPr>
              <a:t>faxes </a:t>
            </a:r>
            <a:r>
              <a:rPr lang="en-US" sz="2000" dirty="0">
                <a:latin typeface="Arial" panose="020B0604020202020204" pitchFamily="34" charset="0"/>
                <a:cs typeface="Arial" panose="020B0604020202020204" pitchFamily="34" charset="0"/>
              </a:rPr>
              <a:t>( as </a:t>
            </a:r>
            <a:r>
              <a:rPr lang="en-US" sz="2000" dirty="0" smtClean="0">
                <a:latin typeface="Arial" panose="020B0604020202020204" pitchFamily="34" charset="0"/>
                <a:cs typeface="Arial" panose="020B0604020202020204" pitchFamily="34" charset="0"/>
              </a:rPr>
              <a:t>indicated above</a:t>
            </a:r>
            <a:r>
              <a:rPr lang="en-US" sz="2000" dirty="0">
                <a:latin typeface="Arial" panose="020B0604020202020204" pitchFamily="34" charset="0"/>
                <a:cs typeface="Arial" panose="020B0604020202020204" pitchFamily="34" charset="0"/>
              </a:rPr>
              <a:t>, there are few differences between </a:t>
            </a:r>
            <a:r>
              <a:rPr lang="en-US" sz="2000" dirty="0" smtClean="0">
                <a:latin typeface="Arial" panose="020B0604020202020204" pitchFamily="34" charset="0"/>
                <a:cs typeface="Arial" panose="020B0604020202020204" pitchFamily="34" charset="0"/>
              </a:rPr>
              <a:t>electronic </a:t>
            </a:r>
            <a:r>
              <a:rPr lang="en-US" sz="2000" dirty="0">
                <a:latin typeface="Arial" panose="020B0604020202020204" pitchFamily="34" charset="0"/>
                <a:cs typeface="Arial" panose="020B0604020202020204" pitchFamily="34" charset="0"/>
              </a:rPr>
              <a:t>faxes and emails so they </a:t>
            </a:r>
            <a:r>
              <a:rPr lang="en-US" sz="2000" dirty="0" smtClean="0">
                <a:latin typeface="Arial" panose="020B0604020202020204" pitchFamily="34" charset="0"/>
                <a:cs typeface="Arial" panose="020B0604020202020204" pitchFamily="34" charset="0"/>
              </a:rPr>
              <a:t>won't be </a:t>
            </a:r>
            <a:r>
              <a:rPr lang="en-US" sz="2000" dirty="0">
                <a:latin typeface="Arial" panose="020B0604020202020204" pitchFamily="34" charset="0"/>
                <a:cs typeface="Arial" panose="020B0604020202020204" pitchFamily="34" charset="0"/>
              </a:rPr>
              <a:t>part of this comparison).</a:t>
            </a:r>
            <a:endParaRPr lang="en-US" sz="2000" dirty="0" smtClean="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72</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Tree>
    <p:extLst>
      <p:ext uri="{BB962C8B-B14F-4D97-AF65-F5344CB8AC3E}">
        <p14:creationId xmlns:p14="http://schemas.microsoft.com/office/powerpoint/2010/main" val="301186464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850" dirty="0">
                <a:latin typeface="Arial" panose="020B0604020202020204" pitchFamily="34" charset="0"/>
                <a:cs typeface="Arial" panose="020B0604020202020204" pitchFamily="34" charset="0"/>
              </a:rPr>
              <a:t>A </a:t>
            </a:r>
            <a:r>
              <a:rPr lang="en-US" sz="1850" b="1" dirty="0">
                <a:latin typeface="Arial" panose="020B0604020202020204" pitchFamily="34" charset="0"/>
                <a:cs typeface="Arial" panose="020B0604020202020204" pitchFamily="34" charset="0"/>
              </a:rPr>
              <a:t>Grade C</a:t>
            </a:r>
            <a:r>
              <a:rPr lang="en-US" sz="1850" dirty="0">
                <a:latin typeface="Arial" panose="020B0604020202020204" pitchFamily="34" charset="0"/>
                <a:cs typeface="Arial" panose="020B0604020202020204" pitchFamily="34" charset="0"/>
              </a:rPr>
              <a:t> candidate should demonstrate the </a:t>
            </a:r>
            <a:r>
              <a:rPr lang="en-US" sz="1850" dirty="0" smtClean="0">
                <a:latin typeface="Arial" panose="020B0604020202020204" pitchFamily="34" charset="0"/>
                <a:cs typeface="Arial" panose="020B0604020202020204" pitchFamily="34" charset="0"/>
              </a:rPr>
              <a:t>following:</a:t>
            </a:r>
          </a:p>
          <a:p>
            <a:pPr marL="228600" indent="-228600"/>
            <a:r>
              <a:rPr lang="en-US" sz="1850" b="1" dirty="0" smtClean="0">
                <a:latin typeface="Arial" panose="020B0604020202020204" pitchFamily="34" charset="0"/>
                <a:cs typeface="Arial" panose="020B0604020202020204" pitchFamily="34" charset="0"/>
              </a:rPr>
              <a:t>Knowledge </a:t>
            </a:r>
            <a:r>
              <a:rPr lang="en-US" sz="1850" b="1" dirty="0">
                <a:latin typeface="Arial" panose="020B0604020202020204" pitchFamily="34" charset="0"/>
                <a:cs typeface="Arial" panose="020B0604020202020204" pitchFamily="34" charset="0"/>
              </a:rPr>
              <a:t>and </a:t>
            </a:r>
            <a:r>
              <a:rPr lang="en-US" sz="1850" b="1" dirty="0" smtClean="0">
                <a:latin typeface="Arial" panose="020B0604020202020204" pitchFamily="34" charset="0"/>
                <a:cs typeface="Arial" panose="020B0604020202020204" pitchFamily="34" charset="0"/>
              </a:rPr>
              <a:t>understanding</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identify detailed facts, conventions and techniques in relation to the content of the </a:t>
            </a:r>
            <a:r>
              <a:rPr lang="en-US" sz="1850" dirty="0" smtClean="0">
                <a:latin typeface="Arial" panose="020B0604020202020204" pitchFamily="34" charset="0"/>
                <a:cs typeface="Arial" panose="020B0604020202020204" pitchFamily="34" charset="0"/>
              </a:rPr>
              <a:t>syllabus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define the concepts and ideas of the syllabus.</a:t>
            </a:r>
          </a:p>
          <a:p>
            <a:pPr marL="228600" indent="-228600"/>
            <a:r>
              <a:rPr lang="en-US" sz="1850" b="1" dirty="0" smtClean="0">
                <a:latin typeface="Arial" panose="020B0604020202020204" pitchFamily="34" charset="0"/>
                <a:cs typeface="Arial" panose="020B0604020202020204" pitchFamily="34" charset="0"/>
              </a:rPr>
              <a:t>Application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apply knowledge and understanding, using terms, concepts, theories and methods appropriately to address problems and </a:t>
            </a:r>
            <a:r>
              <a:rPr lang="en-US" sz="1850" dirty="0" smtClean="0">
                <a:latin typeface="Arial" panose="020B0604020202020204" pitchFamily="34" charset="0"/>
                <a:cs typeface="Arial" panose="020B0604020202020204" pitchFamily="34" charset="0"/>
              </a:rPr>
              <a:t>issues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draw conclusions, and to present these in a clear manner.</a:t>
            </a:r>
          </a:p>
          <a:p>
            <a:pPr marL="228600" indent="-228600"/>
            <a:r>
              <a:rPr lang="en-US" sz="1850" b="1" dirty="0" smtClean="0">
                <a:latin typeface="Arial" panose="020B0604020202020204" pitchFamily="34" charset="0"/>
                <a:cs typeface="Arial" panose="020B0604020202020204" pitchFamily="34" charset="0"/>
              </a:rPr>
              <a:t>Analysis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use and comment on information presented in various </a:t>
            </a:r>
            <a:r>
              <a:rPr lang="en-US" sz="1850" dirty="0" smtClean="0">
                <a:latin typeface="Arial" panose="020B0604020202020204" pitchFamily="34" charset="0"/>
                <a:cs typeface="Arial" panose="020B0604020202020204" pitchFamily="34" charset="0"/>
              </a:rPr>
              <a:t>forms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distinguish between evidence and opinion.</a:t>
            </a:r>
          </a:p>
          <a:p>
            <a:pPr marL="228600" indent="-228600"/>
            <a:r>
              <a:rPr lang="en-US" sz="1850" b="1" dirty="0" smtClean="0">
                <a:latin typeface="Arial" panose="020B0604020202020204" pitchFamily="34" charset="0"/>
                <a:cs typeface="Arial" panose="020B0604020202020204" pitchFamily="34" charset="0"/>
              </a:rPr>
              <a:t>Evaluation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evaluate and make reasoned judgements.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04317822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72</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pic>
        <p:nvPicPr>
          <p:cNvPr id="10242" name="Picture 2" descr="Image result for how email works explain with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81140"/>
            <a:ext cx="8496944" cy="5416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699130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73</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4214478520"/>
              </p:ext>
            </p:extLst>
          </p:nvPr>
        </p:nvGraphicFramePr>
        <p:xfrm>
          <a:off x="348208" y="1124744"/>
          <a:ext cx="8472264" cy="4607560"/>
        </p:xfrm>
        <a:graphic>
          <a:graphicData uri="http://schemas.openxmlformats.org/drawingml/2006/table">
            <a:tbl>
              <a:tblPr firstRow="1" bandRow="1">
                <a:tableStyleId>{5C22544A-7EE6-4342-B048-85BDC9FD1C3A}</a:tableStyleId>
              </a:tblPr>
              <a:tblGrid>
                <a:gridCol w="3791744"/>
                <a:gridCol w="4680520"/>
              </a:tblGrid>
              <a:tr h="370840">
                <a:tc>
                  <a:txBody>
                    <a:bodyPr/>
                    <a:lstStyle/>
                    <a:p>
                      <a:r>
                        <a:rPr lang="en-GB" sz="1600" dirty="0" smtClean="0">
                          <a:latin typeface="Arial" panose="020B0604020202020204" pitchFamily="34" charset="0"/>
                          <a:cs typeface="Arial" panose="020B0604020202020204" pitchFamily="34" charset="0"/>
                        </a:rPr>
                        <a:t>Traditional Faxes</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Emails</a:t>
                      </a:r>
                      <a:endParaRPr lang="en-GB" sz="1600" dirty="0">
                        <a:latin typeface="Arial" panose="020B0604020202020204" pitchFamily="34" charset="0"/>
                        <a:cs typeface="Arial" panose="020B0604020202020204" pitchFamily="34" charset="0"/>
                      </a:endParaRPr>
                    </a:p>
                  </a:txBody>
                  <a:tcPr/>
                </a:tc>
              </a:tr>
              <a:tr h="370840">
                <a:tc>
                  <a:txBody>
                    <a:bodyPr/>
                    <a:lstStyle/>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They are more likely to be intercepted since the document needs to be printed out and the fax machine is potentially accessible to many people in the office.</a:t>
                      </a:r>
                    </a:p>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Signatures on faxes are accepted legally</a:t>
                      </a:r>
                    </a:p>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The quality of the documents printed out can be quite poor at times </a:t>
                      </a:r>
                    </a:p>
                    <a:p>
                      <a:pPr marL="285750" marR="0" lvl="0" indent="-28575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If the telephone lime is busy (or shared), there can be a considerable delay in sending the fax.</a:t>
                      </a:r>
                    </a:p>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It can be a slow process if several documents are to be sent since each document needs to be scanned before it is transmitted</a:t>
                      </a:r>
                      <a:endParaRPr lang="en-GB" sz="1600" dirty="0">
                        <a:latin typeface="Arial" panose="020B0604020202020204" pitchFamily="34" charset="0"/>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More secure than faxes (password protected and usually sent to an individual's computer)</a:t>
                      </a:r>
                    </a:p>
                    <a:p>
                      <a:pPr marL="285750" marR="0" lvl="0" indent="-28575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No need to print the document (cost saving and more environmentally friendly)</a:t>
                      </a:r>
                    </a:p>
                    <a:p>
                      <a:pPr marL="285750" marR="0" lvl="0" indent="-28575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The document is usually of a much better quality</a:t>
                      </a:r>
                    </a:p>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Unlike paper-based faxes, documents received in emails can be modified or easily copied and pasted into other documents.</a:t>
                      </a:r>
                    </a:p>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Documents and files can be sent and received from any device that has internet connectivity.</a:t>
                      </a:r>
                    </a:p>
                    <a:p>
                      <a:pPr marL="285750" indent="-285750">
                        <a:buClr>
                          <a:schemeClr val="accent6">
                            <a:lumMod val="50000"/>
                          </a:schemeClr>
                        </a:buClr>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It is much easier to send to multiple recipients at the same time - with a fax you have to dial up the fax number of each recipient before sending</a:t>
                      </a:r>
                    </a:p>
                    <a:p>
                      <a:pPr marL="285750" marR="0" lvl="0" indent="-28575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People are more likely to have access to email accounts than a fax machine.</a:t>
                      </a:r>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3" name="Rectangle 2"/>
          <p:cNvSpPr/>
          <p:nvPr/>
        </p:nvSpPr>
        <p:spPr>
          <a:xfrm>
            <a:off x="348208" y="5877272"/>
            <a:ext cx="8472264" cy="646331"/>
          </a:xfrm>
          <a:prstGeom prst="rect">
            <a:avLst/>
          </a:prstGeom>
          <a:solidFill>
            <a:srgbClr val="FFC000"/>
          </a:solidFill>
          <a:ln w="57150">
            <a:solidFill>
              <a:srgbClr val="002060"/>
            </a:solidFill>
          </a:ln>
        </p:spPr>
        <p:txBody>
          <a:bodyPr wrap="square">
            <a:spAutoFit/>
          </a:bodyPr>
          <a:lstStyle/>
          <a:p>
            <a:r>
              <a:rPr lang="en-GB" b="1" dirty="0">
                <a:latin typeface="Arial" panose="020B0604020202020204" pitchFamily="34" charset="0"/>
              </a:rPr>
              <a:t>Exercise </a:t>
            </a:r>
            <a:r>
              <a:rPr lang="en-GB" b="1" dirty="0" smtClean="0">
                <a:latin typeface="Arial" panose="020B0604020202020204" pitchFamily="34" charset="0"/>
              </a:rPr>
              <a:t>4e - </a:t>
            </a:r>
            <a:r>
              <a:rPr lang="en-US" dirty="0" smtClean="0">
                <a:latin typeface="Arial" panose="020B0604020202020204" pitchFamily="34" charset="0"/>
              </a:rPr>
              <a:t>Carry </a:t>
            </a:r>
            <a:r>
              <a:rPr lang="en-US" dirty="0">
                <a:latin typeface="Arial" panose="020B0604020202020204" pitchFamily="34" charset="0"/>
              </a:rPr>
              <a:t>out an assignment to compare emails, faxes and traditional post as a way to </a:t>
            </a:r>
            <a:r>
              <a:rPr lang="en-US" dirty="0" smtClean="0">
                <a:latin typeface="Arial" panose="020B0604020202020204" pitchFamily="34" charset="0"/>
              </a:rPr>
              <a:t>send documents </a:t>
            </a:r>
            <a:r>
              <a:rPr lang="en-US" dirty="0">
                <a:latin typeface="Arial" panose="020B0604020202020204" pitchFamily="34" charset="0"/>
              </a:rPr>
              <a:t>and items to people.</a:t>
            </a:r>
            <a:endParaRPr lang="en-GB" dirty="0"/>
          </a:p>
        </p:txBody>
      </p:sp>
    </p:spTree>
    <p:extLst>
      <p:ext uri="{BB962C8B-B14F-4D97-AF65-F5344CB8AC3E}">
        <p14:creationId xmlns:p14="http://schemas.microsoft.com/office/powerpoint/2010/main" val="3424719807"/>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8496945" cy="5355312"/>
          </a:xfrm>
          <a:prstGeom prst="rect">
            <a:avLst/>
          </a:prstGeom>
        </p:spPr>
        <p:txBody>
          <a:bodyPr wrap="square">
            <a:spAutoFit/>
          </a:bodyPr>
          <a:lstStyle/>
          <a:p>
            <a:pPr marL="19050">
              <a:buClr>
                <a:schemeClr val="accent6">
                  <a:lumMod val="50000"/>
                </a:schemeClr>
              </a:buClr>
            </a:pPr>
            <a:r>
              <a:rPr lang="en-US" sz="1900" b="1" dirty="0" smtClean="0">
                <a:latin typeface="Arial" panose="020B0604020202020204" pitchFamily="34" charset="0"/>
                <a:cs typeface="Arial" panose="020B0604020202020204" pitchFamily="34" charset="0"/>
              </a:rPr>
              <a:t>Video Conferencing</a:t>
            </a:r>
            <a:endParaRPr lang="en-US" sz="1900" b="1" dirty="0">
              <a:latin typeface="Arial" panose="020B0604020202020204" pitchFamily="34" charset="0"/>
              <a:cs typeface="Arial" panose="020B0604020202020204" pitchFamily="34" charset="0"/>
            </a:endParaRPr>
          </a:p>
          <a:p>
            <a:pPr marL="361950" indent="-342900">
              <a:buClr>
                <a:schemeClr val="accent6">
                  <a:lumMod val="50000"/>
                </a:schemeClr>
              </a:buClr>
              <a:buFont typeface="Wingdings 3" panose="05040102010807070707" pitchFamily="18" charset="2"/>
              <a:buChar char=""/>
            </a:pPr>
            <a:r>
              <a:rPr lang="en-US" sz="1900" b="1" dirty="0">
                <a:solidFill>
                  <a:srgbClr val="FF0000"/>
                </a:solidFill>
                <a:latin typeface="Arial" panose="020B0604020202020204" pitchFamily="34" charset="0"/>
                <a:cs typeface="Arial" panose="020B0604020202020204" pitchFamily="34" charset="0"/>
              </a:rPr>
              <a:t>Video conferencing </a:t>
            </a:r>
            <a:r>
              <a:rPr lang="en-US" sz="1900" dirty="0">
                <a:latin typeface="Arial" panose="020B0604020202020204" pitchFamily="34" charset="0"/>
                <a:cs typeface="Arial" panose="020B0604020202020204" pitchFamily="34" charset="0"/>
              </a:rPr>
              <a:t>is a communication method that uses </a:t>
            </a:r>
            <a:r>
              <a:rPr lang="en-US" sz="1900" dirty="0" smtClean="0">
                <a:latin typeface="Arial" panose="020B0604020202020204" pitchFamily="34" charset="0"/>
                <a:cs typeface="Arial" panose="020B0604020202020204" pitchFamily="34" charset="0"/>
              </a:rPr>
              <a:t>both video </a:t>
            </a:r>
            <a:r>
              <a:rPr lang="en-US" sz="1900" dirty="0">
                <a:latin typeface="Arial" panose="020B0604020202020204" pitchFamily="34" charset="0"/>
                <a:cs typeface="Arial" panose="020B0604020202020204" pitchFamily="34" charset="0"/>
              </a:rPr>
              <a:t>and sound. It is a substitute for face-to-face </a:t>
            </a:r>
            <a:r>
              <a:rPr lang="en-US" sz="1900" dirty="0" smtClean="0">
                <a:latin typeface="Arial" panose="020B0604020202020204" pitchFamily="34" charset="0"/>
                <a:cs typeface="Arial" panose="020B0604020202020204" pitchFamily="34" charset="0"/>
              </a:rPr>
              <a:t>conferences between </a:t>
            </a:r>
            <a:r>
              <a:rPr lang="en-US" sz="1900" dirty="0">
                <a:latin typeface="Arial" panose="020B0604020202020204" pitchFamily="34" charset="0"/>
                <a:cs typeface="Arial" panose="020B0604020202020204" pitchFamily="34" charset="0"/>
              </a:rPr>
              <a:t>a number of people, who may be in a different part of </a:t>
            </a:r>
            <a:r>
              <a:rPr lang="en-US" sz="1900" dirty="0" smtClean="0">
                <a:latin typeface="Arial" panose="020B0604020202020204" pitchFamily="34" charset="0"/>
                <a:cs typeface="Arial" panose="020B0604020202020204" pitchFamily="34" charset="0"/>
              </a:rPr>
              <a:t>the country </a:t>
            </a:r>
            <a:r>
              <a:rPr lang="en-US" sz="1900" dirty="0">
                <a:latin typeface="Arial" panose="020B0604020202020204" pitchFamily="34" charset="0"/>
                <a:cs typeface="Arial" panose="020B0604020202020204" pitchFamily="34" charset="0"/>
              </a:rPr>
              <a:t>or live overseas. It is carried out in real time and makes </a:t>
            </a:r>
            <a:r>
              <a:rPr lang="en-US" sz="1900" dirty="0" smtClean="0">
                <a:latin typeface="Arial" panose="020B0604020202020204" pitchFamily="34" charset="0"/>
                <a:cs typeface="Arial" panose="020B0604020202020204" pitchFamily="34" charset="0"/>
              </a:rPr>
              <a:t>use of </a:t>
            </a:r>
            <a:r>
              <a:rPr lang="en-US" sz="1900" dirty="0">
                <a:latin typeface="Arial" panose="020B0604020202020204" pitchFamily="34" charset="0"/>
                <a:cs typeface="Arial" panose="020B0604020202020204" pitchFamily="34" charset="0"/>
              </a:rPr>
              <a:t>some form of network. The basic hardware includes:</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webcams</a:t>
            </a:r>
            <a:endParaRPr lang="en-US" sz="1900" dirty="0">
              <a:latin typeface="Arial" panose="020B0604020202020204" pitchFamily="34" charset="0"/>
              <a:cs typeface="Arial" panose="020B0604020202020204" pitchFamily="34" charset="0"/>
            </a:endParaRP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large </a:t>
            </a:r>
            <a:r>
              <a:rPr lang="en-US" sz="1900" dirty="0">
                <a:latin typeface="Arial" panose="020B0604020202020204" pitchFamily="34" charset="0"/>
                <a:cs typeface="Arial" panose="020B0604020202020204" pitchFamily="34" charset="0"/>
              </a:rPr>
              <a:t>monitors/television screens</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microphones</a:t>
            </a:r>
            <a:endParaRPr lang="en-US" sz="1900" dirty="0">
              <a:latin typeface="Arial" panose="020B0604020202020204" pitchFamily="34" charset="0"/>
              <a:cs typeface="Arial" panose="020B0604020202020204" pitchFamily="34" charset="0"/>
            </a:endParaRP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speakers</a:t>
            </a:r>
            <a:r>
              <a:rPr lang="en-US" sz="1900" dirty="0">
                <a:latin typeface="Arial" panose="020B0604020202020204" pitchFamily="34" charset="0"/>
                <a:cs typeface="Arial" panose="020B0604020202020204" pitchFamily="34" charset="0"/>
              </a:rPr>
              <a:t>.</a:t>
            </a:r>
          </a:p>
          <a:p>
            <a:pPr marL="361950" indent="-3429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There are a few items to consider when a conference is about to begin:</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it </a:t>
            </a:r>
            <a:r>
              <a:rPr lang="en-US" sz="1900" dirty="0">
                <a:latin typeface="Arial" panose="020B0604020202020204" pitchFamily="34" charset="0"/>
                <a:cs typeface="Arial" panose="020B0604020202020204" pitchFamily="34" charset="0"/>
              </a:rPr>
              <a:t>is essential to agree a time and date for the conference to take place</a:t>
            </a: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delegates in each conference room must log in to the video </a:t>
            </a:r>
            <a:r>
              <a:rPr lang="en-US" sz="1900" dirty="0" smtClean="0">
                <a:latin typeface="Arial" panose="020B0604020202020204" pitchFamily="34" charset="0"/>
                <a:cs typeface="Arial" panose="020B0604020202020204" pitchFamily="34" charset="0"/>
              </a:rPr>
              <a:t>conference system</a:t>
            </a:r>
            <a:endParaRPr lang="en-US" sz="1900" dirty="0">
              <a:latin typeface="Arial" panose="020B0604020202020204" pitchFamily="34" charset="0"/>
              <a:cs typeface="Arial" panose="020B0604020202020204" pitchFamily="34" charset="0"/>
            </a:endParaRPr>
          </a:p>
          <a:p>
            <a:pPr marL="723900" indent="-342900">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webcams </a:t>
            </a:r>
            <a:r>
              <a:rPr lang="en-US" sz="1900" dirty="0">
                <a:latin typeface="Arial" panose="020B0604020202020204" pitchFamily="34" charset="0"/>
                <a:cs typeface="Arial" panose="020B0604020202020204" pitchFamily="34" charset="0"/>
              </a:rPr>
              <a:t>need to be placed in the correct position so that all the delegates </a:t>
            </a:r>
            <a:r>
              <a:rPr lang="en-US" sz="1900" dirty="0" smtClean="0">
                <a:latin typeface="Arial" panose="020B0604020202020204" pitchFamily="34" charset="0"/>
                <a:cs typeface="Arial" panose="020B0604020202020204" pitchFamily="34" charset="0"/>
              </a:rPr>
              <a:t>in the </a:t>
            </a:r>
            <a:r>
              <a:rPr lang="en-US" sz="1900" dirty="0">
                <a:latin typeface="Arial" panose="020B0604020202020204" pitchFamily="34" charset="0"/>
                <a:cs typeface="Arial" panose="020B0604020202020204" pitchFamily="34" charset="0"/>
              </a:rPr>
              <a:t>room are within visual contact (the webcams will capture the images </a:t>
            </a:r>
            <a:r>
              <a:rPr lang="en-US" sz="1900" dirty="0" smtClean="0">
                <a:latin typeface="Arial" panose="020B0604020202020204" pitchFamily="34" charset="0"/>
                <a:cs typeface="Arial" panose="020B0604020202020204" pitchFamily="34" charset="0"/>
              </a:rPr>
              <a:t>and then </a:t>
            </a:r>
            <a:r>
              <a:rPr lang="en-US" sz="1900" dirty="0">
                <a:latin typeface="Arial" panose="020B0604020202020204" pitchFamily="34" charset="0"/>
                <a:cs typeface="Arial" panose="020B0604020202020204" pitchFamily="34" charset="0"/>
              </a:rPr>
              <a:t>transmit them to the other delegates - they will see the images on </a:t>
            </a:r>
            <a:r>
              <a:rPr lang="en-US" sz="1900" dirty="0" smtClean="0">
                <a:latin typeface="Arial" panose="020B0604020202020204" pitchFamily="34" charset="0"/>
                <a:cs typeface="Arial" panose="020B0604020202020204" pitchFamily="34" charset="0"/>
              </a:rPr>
              <a:t>their own </a:t>
            </a:r>
            <a:r>
              <a:rPr lang="en-US" sz="1900" dirty="0">
                <a:latin typeface="Arial" panose="020B0604020202020204" pitchFamily="34" charset="0"/>
                <a:cs typeface="Arial" panose="020B0604020202020204" pitchFamily="34" charset="0"/>
              </a:rPr>
              <a:t>large screens</a:t>
            </a:r>
            <a:r>
              <a:rPr lang="en-US" sz="1900" dirty="0" smtClean="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73</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Tree>
    <p:extLst>
      <p:ext uri="{BB962C8B-B14F-4D97-AF65-F5344CB8AC3E}">
        <p14:creationId xmlns:p14="http://schemas.microsoft.com/office/powerpoint/2010/main" val="59018373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9579"/>
            <a:ext cx="6552729" cy="5638467"/>
          </a:xfrm>
          <a:prstGeom prst="rect">
            <a:avLst/>
          </a:prstGeom>
        </p:spPr>
        <p:txBody>
          <a:bodyPr wrap="square">
            <a:spAutoFit/>
          </a:bodyPr>
          <a:lstStyle/>
          <a:p>
            <a:pPr marL="620713" indent="-342900">
              <a:buClr>
                <a:schemeClr val="accent6">
                  <a:lumMod val="50000"/>
                </a:schemeClr>
              </a:buClr>
              <a:buFont typeface="Arial" panose="020B0604020202020204" pitchFamily="34" charset="0"/>
              <a:buChar char="•"/>
            </a:pPr>
            <a:r>
              <a:rPr lang="en-US" sz="2120" dirty="0" smtClean="0">
                <a:latin typeface="Arial" panose="020B0604020202020204" pitchFamily="34" charset="0"/>
                <a:cs typeface="Arial" panose="020B0604020202020204" pitchFamily="34" charset="0"/>
              </a:rPr>
              <a:t>the </a:t>
            </a:r>
            <a:r>
              <a:rPr lang="en-US" sz="2120" dirty="0">
                <a:latin typeface="Arial" panose="020B0604020202020204" pitchFamily="34" charset="0"/>
                <a:cs typeface="Arial" panose="020B0604020202020204" pitchFamily="34" charset="0"/>
              </a:rPr>
              <a:t>video conference set-up needs to be checked before the meeting goes live</a:t>
            </a:r>
          </a:p>
          <a:p>
            <a:pPr marL="620713" indent="-342900">
              <a:buClr>
                <a:schemeClr val="accent6">
                  <a:lumMod val="50000"/>
                </a:schemeClr>
              </a:buClr>
              <a:buFont typeface="Arial" panose="020B0604020202020204" pitchFamily="34" charset="0"/>
              <a:buChar char="•"/>
            </a:pPr>
            <a:r>
              <a:rPr lang="en-US" sz="2120" dirty="0" smtClean="0">
                <a:latin typeface="Arial" panose="020B0604020202020204" pitchFamily="34" charset="0"/>
                <a:cs typeface="Arial" panose="020B0604020202020204" pitchFamily="34" charset="0"/>
              </a:rPr>
              <a:t>microphones </a:t>
            </a:r>
            <a:r>
              <a:rPr lang="en-US" sz="2120" dirty="0">
                <a:latin typeface="Arial" panose="020B0604020202020204" pitchFamily="34" charset="0"/>
                <a:cs typeface="Arial" panose="020B0604020202020204" pitchFamily="34" charset="0"/>
              </a:rPr>
              <a:t>need to be placed centrally so that all of the delegates can </a:t>
            </a:r>
            <a:r>
              <a:rPr lang="en-US" sz="2120" dirty="0" smtClean="0">
                <a:latin typeface="Arial" panose="020B0604020202020204" pitchFamily="34" charset="0"/>
                <a:cs typeface="Arial" panose="020B0604020202020204" pitchFamily="34" charset="0"/>
              </a:rPr>
              <a:t>speak - </a:t>
            </a:r>
            <a:r>
              <a:rPr lang="en-US" sz="2120" dirty="0">
                <a:latin typeface="Arial" panose="020B0604020202020204" pitchFamily="34" charset="0"/>
                <a:cs typeface="Arial" panose="020B0604020202020204" pitchFamily="34" charset="0"/>
              </a:rPr>
              <a:t>the </a:t>
            </a:r>
            <a:r>
              <a:rPr lang="en-US" sz="2120" dirty="0" smtClean="0">
                <a:latin typeface="Arial" panose="020B0604020202020204" pitchFamily="34" charset="0"/>
                <a:cs typeface="Arial" panose="020B0604020202020204" pitchFamily="34" charset="0"/>
              </a:rPr>
              <a:t>sound </a:t>
            </a:r>
            <a:r>
              <a:rPr lang="en-US" sz="2120" dirty="0">
                <a:latin typeface="Arial" panose="020B0604020202020204" pitchFamily="34" charset="0"/>
                <a:cs typeface="Arial" panose="020B0604020202020204" pitchFamily="34" charset="0"/>
              </a:rPr>
              <a:t>is picked up by the microphones and transmitted to the </a:t>
            </a:r>
            <a:r>
              <a:rPr lang="en-US" sz="2120" dirty="0" smtClean="0">
                <a:latin typeface="Arial" panose="020B0604020202020204" pitchFamily="34" charset="0"/>
                <a:cs typeface="Arial" panose="020B0604020202020204" pitchFamily="34" charset="0"/>
              </a:rPr>
              <a:t>other delegates </a:t>
            </a:r>
            <a:r>
              <a:rPr lang="en-US" sz="2120" dirty="0">
                <a:latin typeface="Arial" panose="020B0604020202020204" pitchFamily="34" charset="0"/>
                <a:cs typeface="Arial" panose="020B0604020202020204" pitchFamily="34" charset="0"/>
              </a:rPr>
              <a:t>(they hear the voices through speakers in their own conference room)</a:t>
            </a:r>
          </a:p>
          <a:p>
            <a:pPr marL="620713" indent="-342900">
              <a:buClr>
                <a:schemeClr val="accent6">
                  <a:lumMod val="50000"/>
                </a:schemeClr>
              </a:buClr>
              <a:buFont typeface="Arial" panose="020B0604020202020204" pitchFamily="34" charset="0"/>
              <a:buChar char="•"/>
            </a:pPr>
            <a:r>
              <a:rPr lang="en-US" sz="2120" dirty="0" smtClean="0">
                <a:latin typeface="Arial" panose="020B0604020202020204" pitchFamily="34" charset="0"/>
                <a:cs typeface="Arial" panose="020B0604020202020204" pitchFamily="34" charset="0"/>
              </a:rPr>
              <a:t>it </a:t>
            </a:r>
            <a:r>
              <a:rPr lang="en-US" sz="2120" dirty="0">
                <a:latin typeface="Arial" panose="020B0604020202020204" pitchFamily="34" charset="0"/>
                <a:cs typeface="Arial" panose="020B0604020202020204" pitchFamily="34" charset="0"/>
              </a:rPr>
              <a:t>is important for one person to be the main contact in each conference </a:t>
            </a:r>
            <a:r>
              <a:rPr lang="en-US" sz="2120" dirty="0" smtClean="0">
                <a:latin typeface="Arial" panose="020B0604020202020204" pitchFamily="34" charset="0"/>
                <a:cs typeface="Arial" panose="020B0604020202020204" pitchFamily="34" charset="0"/>
              </a:rPr>
              <a:t>room to </a:t>
            </a:r>
            <a:r>
              <a:rPr lang="en-US" sz="2120" dirty="0">
                <a:latin typeface="Arial" panose="020B0604020202020204" pitchFamily="34" charset="0"/>
                <a:cs typeface="Arial" panose="020B0604020202020204" pitchFamily="34" charset="0"/>
              </a:rPr>
              <a:t>make sure that each delegate is able to be heard; this is particularly </a:t>
            </a:r>
            <a:r>
              <a:rPr lang="en-US" sz="2120" dirty="0" smtClean="0">
                <a:latin typeface="Arial" panose="020B0604020202020204" pitchFamily="34" charset="0"/>
                <a:cs typeface="Arial" panose="020B0604020202020204" pitchFamily="34" charset="0"/>
              </a:rPr>
              <a:t>important if </a:t>
            </a:r>
            <a:r>
              <a:rPr lang="en-US" sz="2120" dirty="0">
                <a:latin typeface="Arial" panose="020B0604020202020204" pitchFamily="34" charset="0"/>
                <a:cs typeface="Arial" panose="020B0604020202020204" pitchFamily="34" charset="0"/>
              </a:rPr>
              <a:t>more than two video conference rooms are linked up at the same time.</a:t>
            </a:r>
          </a:p>
          <a:p>
            <a:pPr marL="361950" indent="-342900">
              <a:buClr>
                <a:schemeClr val="accent6">
                  <a:lumMod val="50000"/>
                </a:schemeClr>
              </a:buClr>
              <a:buFont typeface="Wingdings 3" panose="05040102010807070707" pitchFamily="18" charset="2"/>
              <a:buChar char=""/>
            </a:pPr>
            <a:r>
              <a:rPr lang="en-US" sz="2120" dirty="0">
                <a:latin typeface="Arial" panose="020B0604020202020204" pitchFamily="34" charset="0"/>
                <a:cs typeface="Arial" panose="020B0604020202020204" pitchFamily="34" charset="0"/>
              </a:rPr>
              <a:t>In addition to the hardware items described above, it is important to realise </a:t>
            </a:r>
            <a:r>
              <a:rPr lang="en-US" sz="2120" dirty="0" smtClean="0">
                <a:latin typeface="Arial" panose="020B0604020202020204" pitchFamily="34" charset="0"/>
                <a:cs typeface="Arial" panose="020B0604020202020204" pitchFamily="34" charset="0"/>
              </a:rPr>
              <a:t>that software </a:t>
            </a:r>
            <a:r>
              <a:rPr lang="en-US" sz="2120" dirty="0">
                <a:latin typeface="Arial" panose="020B0604020202020204" pitchFamily="34" charset="0"/>
                <a:cs typeface="Arial" panose="020B0604020202020204" pitchFamily="34" charset="0"/>
              </a:rPr>
              <a:t>plays an important role in a successful video conference.</a:t>
            </a:r>
            <a:endParaRPr lang="en-US" sz="2120" dirty="0" smtClean="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73</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pic>
        <p:nvPicPr>
          <p:cNvPr id="12290" name="Picture 2" descr="http://www.nairaland.com/attachments/1470884_Panorama_600_-2_jpgba2d42f848f57d98297fdb5f3f1e819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1159579"/>
            <a:ext cx="1944216" cy="116075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how video conference work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256" y="2427181"/>
            <a:ext cx="1944216" cy="1479383"/>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how video conference work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4013408"/>
            <a:ext cx="1949202" cy="1535972"/>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Image result for skyp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5602186"/>
            <a:ext cx="970014" cy="970014"/>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Image result for facetim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04496" y="5656224"/>
            <a:ext cx="915976" cy="915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692335"/>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73</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053741933"/>
              </p:ext>
            </p:extLst>
          </p:nvPr>
        </p:nvGraphicFramePr>
        <p:xfrm>
          <a:off x="348208" y="2034376"/>
          <a:ext cx="8472264" cy="4272280"/>
        </p:xfrm>
        <a:graphic>
          <a:graphicData uri="http://schemas.openxmlformats.org/drawingml/2006/table">
            <a:tbl>
              <a:tblPr firstRow="1" bandRow="1">
                <a:tableStyleId>{5C22544A-7EE6-4342-B048-85BDC9FD1C3A}</a:tableStyleId>
              </a:tblPr>
              <a:tblGrid>
                <a:gridCol w="1559496"/>
                <a:gridCol w="6912768"/>
              </a:tblGrid>
              <a:tr h="370840">
                <a:tc>
                  <a:txBody>
                    <a:bodyPr/>
                    <a:lstStyle/>
                    <a:p>
                      <a:pPr>
                        <a:buFontTx/>
                        <a:buNone/>
                      </a:pPr>
                      <a:r>
                        <a:rPr lang="en-GB" sz="1700" dirty="0" smtClean="0">
                          <a:latin typeface="Arial" panose="020B0604020202020204" pitchFamily="34" charset="0"/>
                          <a:cs typeface="Arial" panose="020B0604020202020204" pitchFamily="34" charset="0"/>
                        </a:rPr>
                        <a:t>Software</a:t>
                      </a:r>
                      <a:endParaRPr lang="en-GB" sz="1700" dirty="0">
                        <a:latin typeface="Arial" panose="020B0604020202020204" pitchFamily="34" charset="0"/>
                        <a:cs typeface="Arial" panose="020B0604020202020204" pitchFamily="34" charset="0"/>
                      </a:endParaRPr>
                    </a:p>
                  </a:txBody>
                  <a:tcPr/>
                </a:tc>
                <a:tc>
                  <a:txBody>
                    <a:bodyPr/>
                    <a:lstStyle/>
                    <a:p>
                      <a:pPr>
                        <a:buFontTx/>
                        <a:buNone/>
                      </a:pPr>
                      <a:r>
                        <a:rPr lang="en-GB" sz="1700" dirty="0" smtClean="0">
                          <a:latin typeface="Arial" panose="020B0604020202020204" pitchFamily="34" charset="0"/>
                          <a:cs typeface="Arial" panose="020B0604020202020204" pitchFamily="34" charset="0"/>
                        </a:rPr>
                        <a:t>Description</a:t>
                      </a:r>
                      <a:endParaRPr lang="en-GB" sz="1700" dirty="0">
                        <a:latin typeface="Arial" panose="020B0604020202020204" pitchFamily="34" charset="0"/>
                        <a:cs typeface="Arial" panose="020B0604020202020204" pitchFamily="34" charset="0"/>
                      </a:endParaRPr>
                    </a:p>
                  </a:txBody>
                  <a:tcPr/>
                </a:tc>
              </a:tr>
              <a:tr h="370840">
                <a:tc>
                  <a:txBody>
                    <a:bodyPr/>
                    <a:lstStyle/>
                    <a:p>
                      <a:pPr marL="0" indent="0">
                        <a:buClr>
                          <a:schemeClr val="accent6">
                            <a:lumMod val="50000"/>
                          </a:schemeClr>
                        </a:buClr>
                        <a:buFontTx/>
                        <a:buNone/>
                      </a:pP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Webcam and microphone drivers</a:t>
                      </a:r>
                      <a:endParaRPr lang="en-GB" sz="17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lumMod val="50000"/>
                          </a:schemeClr>
                        </a:buClr>
                        <a:buSzTx/>
                        <a:buFontTx/>
                        <a:buNone/>
                        <a:tabLst/>
                        <a:defRPr/>
                      </a:pP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It is vital that the correct software is used to ensure that the webcam and  microphone transmitter images and sound to the other delegates (these are sometimes referred to as </a:t>
                      </a:r>
                      <a:r>
                        <a:rPr kumimoji="0" lang="en-US" sz="1700" b="1" i="0" u="none" strike="noStrike" kern="1200" baseline="0" dirty="0" smtClean="0">
                          <a:solidFill>
                            <a:srgbClr val="FF0000"/>
                          </a:solidFill>
                          <a:latin typeface="Arial" panose="020B0604020202020204" pitchFamily="34" charset="0"/>
                          <a:ea typeface="+mn-ea"/>
                          <a:cs typeface="Arial" panose="020B0604020202020204" pitchFamily="34" charset="0"/>
                        </a:rPr>
                        <a:t>hardware drivers</a:t>
                      </a: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a:t>
                      </a:r>
                      <a:endParaRPr lang="en-GB" sz="1700" dirty="0" smtClean="0">
                        <a:latin typeface="Arial" panose="020B0604020202020204" pitchFamily="34" charset="0"/>
                        <a:cs typeface="Arial" panose="020B0604020202020204" pitchFamily="34" charset="0"/>
                      </a:endParaRPr>
                    </a:p>
                  </a:txBody>
                  <a:tcPr/>
                </a:tc>
              </a:tr>
              <a:tr h="370840">
                <a:tc>
                  <a:txBody>
                    <a:bodyPr/>
                    <a:lstStyle/>
                    <a:p>
                      <a:pPr marL="0" indent="0">
                        <a:buClr>
                          <a:schemeClr val="accent6">
                            <a:lumMod val="50000"/>
                          </a:schemeClr>
                        </a:buClr>
                        <a:buFontTx/>
                        <a:buNone/>
                      </a:pPr>
                      <a:r>
                        <a:rPr lang="en-GB" sz="1700" dirty="0" smtClean="0">
                          <a:latin typeface="Arial" panose="020B0604020202020204" pitchFamily="34" charset="0"/>
                          <a:cs typeface="Arial" panose="020B0604020202020204" pitchFamily="34" charset="0"/>
                        </a:rPr>
                        <a:t>CODEC</a:t>
                      </a:r>
                      <a:endParaRPr lang="en-GB" sz="17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lumMod val="50000"/>
                          </a:schemeClr>
                        </a:buClr>
                        <a:buSzTx/>
                        <a:buFontTx/>
                        <a:buNone/>
                        <a:tabLst/>
                        <a:defRPr/>
                      </a:pPr>
                      <a:r>
                        <a:rPr lang="en-US" sz="1700" dirty="0" smtClean="0">
                          <a:latin typeface="Arial" panose="020B0604020202020204" pitchFamily="34" charset="0"/>
                          <a:cs typeface="Arial" panose="020B0604020202020204" pitchFamily="34" charset="0"/>
                        </a:rPr>
                        <a:t>CODEC can stand for coder-decoder or compression-decompression. The first is used to encode or decode the digital data stream to allow data to be transmitted (encoded) and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played back (decoded). The second is used to compress the data before it is transmitted</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and then decompress it again at the receiving conference room.</a:t>
                      </a:r>
                      <a:endParaRPr lang="en-GB" sz="1700" dirty="0" smtClean="0">
                        <a:latin typeface="Arial" panose="020B0604020202020204" pitchFamily="34" charset="0"/>
                        <a:cs typeface="Arial" panose="020B0604020202020204" pitchFamily="34" charset="0"/>
                      </a:endParaRPr>
                    </a:p>
                  </a:txBody>
                  <a:tcPr/>
                </a:tc>
              </a:tr>
              <a:tr h="370840">
                <a:tc>
                  <a:txBody>
                    <a:bodyPr/>
                    <a:lstStyle/>
                    <a:p>
                      <a:pPr marL="0" indent="0">
                        <a:buClr>
                          <a:schemeClr val="accent6">
                            <a:lumMod val="50000"/>
                          </a:schemeClr>
                        </a:buClr>
                        <a:buFontTx/>
                        <a:buNone/>
                      </a:pPr>
                      <a:r>
                        <a:rPr lang="en-GB" sz="1700" dirty="0" smtClean="0">
                          <a:latin typeface="Arial" panose="020B0604020202020204" pitchFamily="34" charset="0"/>
                          <a:cs typeface="Arial" panose="020B0604020202020204" pitchFamily="34" charset="0"/>
                        </a:rPr>
                        <a:t>Echo cancellation software</a:t>
                      </a:r>
                      <a:endParaRPr lang="en-GB" sz="1700" dirty="0">
                        <a:latin typeface="Arial" panose="020B0604020202020204" pitchFamily="34" charset="0"/>
                        <a:cs typeface="Arial" panose="020B0604020202020204" pitchFamily="34" charset="0"/>
                      </a:endParaRPr>
                    </a:p>
                  </a:txBody>
                  <a:tcPr/>
                </a:tc>
                <a:tc>
                  <a:txBody>
                    <a:bodyPr/>
                    <a:lstStyle/>
                    <a:p>
                      <a:pPr>
                        <a:buFontTx/>
                        <a:buNone/>
                      </a:pPr>
                      <a:r>
                        <a:rPr kumimoji="0" lang="en-US" sz="1700" b="1" i="0" u="none" strike="noStrike" kern="1200" baseline="0" dirty="0" smtClean="0">
                          <a:solidFill>
                            <a:srgbClr val="FF0000"/>
                          </a:solidFill>
                          <a:latin typeface="Arial" panose="020B0604020202020204" pitchFamily="34" charset="0"/>
                          <a:ea typeface="+mn-ea"/>
                          <a:cs typeface="Arial" panose="020B0604020202020204" pitchFamily="34" charset="0"/>
                        </a:rPr>
                        <a:t>Echo cancellation software </a:t>
                      </a: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allows talking to take place in real time and permits the </a:t>
                      </a:r>
                      <a:r>
                        <a:rPr kumimoji="0" lang="en-US" sz="1700" b="0" i="0" u="none" strike="noStrike" kern="1200" baseline="0" dirty="0" err="1" smtClean="0">
                          <a:solidFill>
                            <a:schemeClr val="dk1"/>
                          </a:solidFill>
                          <a:latin typeface="Arial" panose="020B0604020202020204" pitchFamily="34" charset="0"/>
                          <a:ea typeface="+mn-ea"/>
                          <a:cs typeface="Arial" panose="020B0604020202020204" pitchFamily="34" charset="0"/>
                        </a:rPr>
                        <a:t>synchronisation</a:t>
                      </a: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 of communication. Microphones can pick up sound from the speakers (i.e. creating an echo); this software copies received signals and checks for parts of the signal that reappear but </a:t>
                      </a:r>
                      <a:r>
                        <a:rPr kumimoji="0" lang="en-US" sz="1700" b="0" i="1" u="none" strike="noStrike" kern="1200" baseline="0" dirty="0" smtClean="0">
                          <a:solidFill>
                            <a:schemeClr val="dk1"/>
                          </a:solidFill>
                          <a:latin typeface="Arial" panose="020B0604020202020204" pitchFamily="34" charset="0"/>
                          <a:ea typeface="+mn-ea"/>
                          <a:cs typeface="Arial" panose="020B0604020202020204" pitchFamily="34" charset="0"/>
                        </a:rPr>
                        <a:t>are </a:t>
                      </a: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delayed slightly. The reappearing parts are removed from the signal (i.e. the echo is removed)</a:t>
                      </a:r>
                      <a:endParaRPr lang="en-GB" sz="1700" dirty="0" smtClean="0">
                        <a:latin typeface="Arial" panose="020B0604020202020204" pitchFamily="34" charset="0"/>
                        <a:cs typeface="Arial" panose="020B0604020202020204" pitchFamily="34" charset="0"/>
                      </a:endParaRPr>
                    </a:p>
                  </a:txBody>
                  <a:tcPr/>
                </a:tc>
              </a:tr>
            </a:tbl>
          </a:graphicData>
        </a:graphic>
      </p:graphicFrame>
      <p:sp>
        <p:nvSpPr>
          <p:cNvPr id="4" name="Rectangle 3"/>
          <p:cNvSpPr/>
          <p:nvPr/>
        </p:nvSpPr>
        <p:spPr>
          <a:xfrm>
            <a:off x="348208" y="1076208"/>
            <a:ext cx="8472264" cy="923330"/>
          </a:xfrm>
          <a:prstGeom prst="rect">
            <a:avLst/>
          </a:prstGeom>
        </p:spPr>
        <p:txBody>
          <a:bodyPr wrap="square">
            <a:spAutoFit/>
          </a:bodyPr>
          <a:lstStyle/>
          <a:p>
            <a:pPr marL="285750" indent="-285750">
              <a:buClr>
                <a:schemeClr val="accent6">
                  <a:lumMod val="50000"/>
                </a:schemeClr>
              </a:buClr>
              <a:buFont typeface="Wingdings 3" panose="05040102010807070707" pitchFamily="18" charset="2"/>
              <a:buChar char=""/>
            </a:pPr>
            <a:r>
              <a:rPr lang="en-US" dirty="0">
                <a:latin typeface="Arial" panose="020B0604020202020204" pitchFamily="34" charset="0"/>
                <a:cs typeface="Arial" panose="020B0604020202020204" pitchFamily="34" charset="0"/>
              </a:rPr>
              <a:t>In addition to the hardware items described above, it is important to realise </a:t>
            </a:r>
            <a:r>
              <a:rPr lang="en-US" dirty="0" smtClean="0">
                <a:latin typeface="Arial" panose="020B0604020202020204" pitchFamily="34" charset="0"/>
                <a:cs typeface="Arial" panose="020B0604020202020204" pitchFamily="34" charset="0"/>
              </a:rPr>
              <a:t>that software </a:t>
            </a:r>
            <a:r>
              <a:rPr lang="en-US" dirty="0">
                <a:latin typeface="Arial" panose="020B0604020202020204" pitchFamily="34" charset="0"/>
                <a:cs typeface="Arial" panose="020B0604020202020204" pitchFamily="34" charset="0"/>
              </a:rPr>
              <a:t>plays an important role in a successful video conference</a:t>
            </a:r>
            <a:r>
              <a:rPr lang="en-US" dirty="0" smtClean="0">
                <a:latin typeface="Arial" panose="020B0604020202020204" pitchFamily="34" charset="0"/>
                <a:cs typeface="Arial" panose="020B0604020202020204" pitchFamily="34" charset="0"/>
              </a:rPr>
              <a:t>.</a:t>
            </a:r>
          </a:p>
          <a:p>
            <a:pPr marL="285750" indent="-285750">
              <a:buClr>
                <a:schemeClr val="accent6">
                  <a:lumMod val="50000"/>
                </a:schemeClr>
              </a:buClr>
              <a:buFont typeface="Wingdings 3" panose="05040102010807070707" pitchFamily="18" charset="2"/>
              <a:buChar char=""/>
            </a:pPr>
            <a:r>
              <a:rPr lang="en-US" b="1" dirty="0"/>
              <a:t>Table 4.3 </a:t>
            </a:r>
            <a:r>
              <a:rPr lang="en-US" dirty="0"/>
              <a:t>Software used in video conferencing</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4557129"/>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5586145"/>
          </a:xfrm>
          <a:prstGeom prst="rect">
            <a:avLst/>
          </a:prstGeom>
        </p:spPr>
        <p:txBody>
          <a:bodyPr wrap="square">
            <a:spAutoFit/>
          </a:bodyPr>
          <a:lstStyle/>
          <a:p>
            <a:pPr>
              <a:buClr>
                <a:schemeClr val="accent6">
                  <a:lumMod val="50000"/>
                </a:schemeClr>
              </a:buClr>
            </a:pPr>
            <a:r>
              <a:rPr lang="en-US" sz="2100" b="1" dirty="0">
                <a:latin typeface="Arial" panose="020B0604020202020204" pitchFamily="34" charset="0"/>
                <a:cs typeface="Arial" panose="020B0604020202020204" pitchFamily="34" charset="0"/>
              </a:rPr>
              <a:t>Potential issues with video conferencing</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Potential </a:t>
            </a:r>
            <a:r>
              <a:rPr lang="en-US" sz="2100" dirty="0">
                <a:latin typeface="Arial" panose="020B0604020202020204" pitchFamily="34" charset="0"/>
                <a:cs typeface="Arial" panose="020B0604020202020204" pitchFamily="34" charset="0"/>
              </a:rPr>
              <a:t>time lag in responses/delays when talking.</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Jerking </a:t>
            </a:r>
            <a:r>
              <a:rPr lang="en-US" sz="2100" dirty="0">
                <a:latin typeface="Arial" panose="020B0604020202020204" pitchFamily="34" charset="0"/>
                <a:cs typeface="Arial" panose="020B0604020202020204" pitchFamily="34" charset="0"/>
              </a:rPr>
              <a:t>images - usually due to poor internet/network performance or </a:t>
            </a:r>
            <a:r>
              <a:rPr lang="en-US" sz="2100" dirty="0" smtClean="0">
                <a:latin typeface="Arial" panose="020B0604020202020204" pitchFamily="34" charset="0"/>
                <a:cs typeface="Arial" panose="020B0604020202020204" pitchFamily="34" charset="0"/>
              </a:rPr>
              <a:t>a poor </a:t>
            </a:r>
            <a:r>
              <a:rPr lang="en-US" sz="2100" dirty="0">
                <a:latin typeface="Arial" panose="020B0604020202020204" pitchFamily="34" charset="0"/>
                <a:cs typeface="Arial" panose="020B0604020202020204" pitchFamily="34" charset="0"/>
              </a:rPr>
              <a:t>bandwidth.</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Can </a:t>
            </a:r>
            <a:r>
              <a:rPr lang="en-US" sz="2100" dirty="0">
                <a:latin typeface="Arial" panose="020B0604020202020204" pitchFamily="34" charset="0"/>
                <a:cs typeface="Arial" panose="020B0604020202020204" pitchFamily="34" charset="0"/>
              </a:rPr>
              <a:t>be very expensive to set up in the first place (both the hardware and </a:t>
            </a:r>
            <a:r>
              <a:rPr lang="en-US" sz="2100" dirty="0" smtClean="0">
                <a:latin typeface="Arial" panose="020B0604020202020204" pitchFamily="34" charset="0"/>
                <a:cs typeface="Arial" panose="020B0604020202020204" pitchFamily="34" charset="0"/>
              </a:rPr>
              <a:t>the software </a:t>
            </a:r>
            <a:r>
              <a:rPr lang="en-US" sz="2100" dirty="0">
                <a:latin typeface="Arial" panose="020B0604020202020204" pitchFamily="34" charset="0"/>
                <a:cs typeface="Arial" panose="020B0604020202020204" pitchFamily="34" charset="0"/>
              </a:rPr>
              <a:t>are expensive to purchase and set up correctly).</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There </a:t>
            </a:r>
            <a:r>
              <a:rPr lang="en-US" sz="2100" dirty="0">
                <a:latin typeface="Arial" panose="020B0604020202020204" pitchFamily="34" charset="0"/>
                <a:cs typeface="Arial" panose="020B0604020202020204" pitchFamily="34" charset="0"/>
              </a:rPr>
              <a:t>can be problems if the delegates live </a:t>
            </a:r>
            <a:r>
              <a:rPr lang="en-US" sz="2100" dirty="0" smtClean="0">
                <a:latin typeface="Arial" panose="020B0604020202020204" pitchFamily="34" charset="0"/>
                <a:cs typeface="Arial" panose="020B0604020202020204" pitchFamily="34" charset="0"/>
              </a:rPr>
              <a:t>in </a:t>
            </a:r>
            <a:r>
              <a:rPr lang="en-US" sz="2100" dirty="0">
                <a:latin typeface="Arial" panose="020B0604020202020204" pitchFamily="34" charset="0"/>
                <a:cs typeface="Arial" panose="020B0604020202020204" pitchFamily="34" charset="0"/>
              </a:rPr>
              <a:t>different countries where </a:t>
            </a:r>
            <a:r>
              <a:rPr lang="en-US" sz="2100" dirty="0" smtClean="0">
                <a:latin typeface="Arial" panose="020B0604020202020204" pitchFamily="34" charset="0"/>
                <a:cs typeface="Arial" panose="020B0604020202020204" pitchFamily="34" charset="0"/>
              </a:rPr>
              <a:t>the time </a:t>
            </a:r>
            <a:r>
              <a:rPr lang="en-US" sz="2100" dirty="0">
                <a:latin typeface="Arial" panose="020B0604020202020204" pitchFamily="34" charset="0"/>
                <a:cs typeface="Arial" panose="020B0604020202020204" pitchFamily="34" charset="0"/>
              </a:rPr>
              <a:t>zone differences are large.</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Training </a:t>
            </a:r>
            <a:r>
              <a:rPr lang="en-US" sz="2100" dirty="0">
                <a:latin typeface="Arial" panose="020B0604020202020204" pitchFamily="34" charset="0"/>
                <a:cs typeface="Arial" panose="020B0604020202020204" pitchFamily="34" charset="0"/>
              </a:rPr>
              <a:t>people to use the system correctly can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be </a:t>
            </a:r>
            <a:r>
              <a:rPr lang="en-US" sz="2100" dirty="0">
                <a:latin typeface="Arial" panose="020B0604020202020204" pitchFamily="34" charset="0"/>
                <a:cs typeface="Arial" panose="020B0604020202020204" pitchFamily="34" charset="0"/>
              </a:rPr>
              <a:t>both costly and </a:t>
            </a:r>
            <a:r>
              <a:rPr lang="en-US" sz="2100" dirty="0" smtClean="0">
                <a:latin typeface="Arial" panose="020B0604020202020204" pitchFamily="34" charset="0"/>
                <a:cs typeface="Arial" panose="020B0604020202020204" pitchFamily="34" charset="0"/>
              </a:rPr>
              <a:t>time consuming</a:t>
            </a:r>
            <a:r>
              <a:rPr lang="en-US" sz="2100" dirty="0">
                <a:latin typeface="Arial" panose="020B0604020202020204" pitchFamily="34" charset="0"/>
                <a:cs typeface="Arial" panose="020B0604020202020204" pitchFamily="34" charset="0"/>
              </a:rPr>
              <a:t>.</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It </a:t>
            </a:r>
            <a:r>
              <a:rPr lang="en-US" sz="2100" dirty="0">
                <a:latin typeface="Arial" panose="020B0604020202020204" pitchFamily="34" charset="0"/>
                <a:cs typeface="Arial" panose="020B0604020202020204" pitchFamily="34" charset="0"/>
              </a:rPr>
              <a:t>can be demotivating for staff if </a:t>
            </a:r>
            <a:r>
              <a:rPr lang="en-US" sz="2100" dirty="0" smtClean="0">
                <a:latin typeface="Arial" panose="020B0604020202020204" pitchFamily="34" charset="0"/>
                <a:cs typeface="Arial" panose="020B0604020202020204" pitchFamily="34" charset="0"/>
              </a:rPr>
              <a:t>they </a:t>
            </a:r>
            <a:r>
              <a:rPr lang="en-US" sz="2100" dirty="0">
                <a:latin typeface="Arial" panose="020B0604020202020204" pitchFamily="34" charset="0"/>
                <a:cs typeface="Arial" panose="020B0604020202020204" pitchFamily="34" charset="0"/>
              </a:rPr>
              <a:t>believe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that </a:t>
            </a:r>
            <a:r>
              <a:rPr lang="en-US" sz="2100" dirty="0">
                <a:latin typeface="Arial" panose="020B0604020202020204" pitchFamily="34" charset="0"/>
                <a:cs typeface="Arial" panose="020B0604020202020204" pitchFamily="34" charset="0"/>
              </a:rPr>
              <a:t>one of the 'perks' of </a:t>
            </a:r>
            <a:r>
              <a:rPr lang="en-US" sz="2100" dirty="0" smtClean="0">
                <a:latin typeface="Arial" panose="020B0604020202020204" pitchFamily="34" charset="0"/>
                <a:cs typeface="Arial" panose="020B0604020202020204" pitchFamily="34" charset="0"/>
              </a:rPr>
              <a:t>their job </a:t>
            </a:r>
            <a:r>
              <a:rPr lang="en-US" sz="2100" dirty="0">
                <a:latin typeface="Arial" panose="020B0604020202020204" pitchFamily="34" charset="0"/>
                <a:cs typeface="Arial" panose="020B0604020202020204" pitchFamily="34" charset="0"/>
              </a:rPr>
              <a:t>is international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travel</a:t>
            </a:r>
            <a:r>
              <a:rPr lang="en-US" sz="2100" dirty="0">
                <a:latin typeface="Arial" panose="020B0604020202020204" pitchFamily="34" charset="0"/>
                <a:cs typeface="Arial" panose="020B0604020202020204" pitchFamily="34" charset="0"/>
              </a:rPr>
              <a:t>.</a:t>
            </a:r>
          </a:p>
          <a:p>
            <a:pPr marL="342900" indent="-3429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whole system relies on a good network connection - if it breaks down </a:t>
            </a:r>
            <a:r>
              <a:rPr lang="en-US" sz="2100" dirty="0" smtClean="0">
                <a:latin typeface="Arial" panose="020B0604020202020204" pitchFamily="34" charset="0"/>
                <a:cs typeface="Arial" panose="020B0604020202020204" pitchFamily="34" charset="0"/>
              </a:rPr>
              <a:t>or the </a:t>
            </a:r>
            <a:r>
              <a:rPr lang="en-US" sz="2100" dirty="0">
                <a:latin typeface="Arial" panose="020B0604020202020204" pitchFamily="34" charset="0"/>
                <a:cs typeface="Arial" panose="020B0604020202020204" pitchFamily="34" charset="0"/>
              </a:rPr>
              <a:t>signal strength is diminished in any way, then the video conference can </a:t>
            </a:r>
            <a:r>
              <a:rPr lang="en-US" sz="2100" dirty="0" smtClean="0">
                <a:latin typeface="Arial" panose="020B0604020202020204" pitchFamily="34" charset="0"/>
                <a:cs typeface="Arial" panose="020B0604020202020204" pitchFamily="34" charset="0"/>
              </a:rPr>
              <a:t>be almost </a:t>
            </a:r>
            <a:r>
              <a:rPr lang="en-US" sz="2100" dirty="0">
                <a:latin typeface="Arial" panose="020B0604020202020204" pitchFamily="34" charset="0"/>
                <a:cs typeface="Arial" panose="020B0604020202020204" pitchFamily="34" charset="0"/>
              </a:rPr>
              <a:t>unusable.</a:t>
            </a:r>
            <a:endParaRPr lang="en-GB" sz="2100" dirty="0">
              <a:latin typeface="Arial" panose="020B0604020202020204" pitchFamily="34" charset="0"/>
              <a:cs typeface="Arial" panose="020B0604020202020204" pitchFamily="34" charset="0"/>
            </a:endParaRPr>
          </a:p>
        </p:txBody>
      </p:sp>
      <p:pic>
        <p:nvPicPr>
          <p:cNvPr id="15362" name="Picture 2" descr="Image result for video conferencing glitch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6949" y="3764886"/>
            <a:ext cx="2273523" cy="1608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67435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74</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5743111"/>
          </a:xfrm>
          <a:prstGeom prst="rect">
            <a:avLst/>
          </a:prstGeom>
        </p:spPr>
        <p:txBody>
          <a:bodyPr wrap="square">
            <a:spAutoFit/>
          </a:bodyPr>
          <a:lstStyle/>
          <a:p>
            <a:pPr>
              <a:buClr>
                <a:schemeClr val="accent6">
                  <a:lumMod val="50000"/>
                </a:schemeClr>
              </a:buClr>
            </a:pPr>
            <a:r>
              <a:rPr lang="en-US" sz="2130" b="1" dirty="0" smtClean="0">
                <a:latin typeface="Arial" panose="020B0604020202020204" pitchFamily="34" charset="0"/>
                <a:cs typeface="Arial" panose="020B0604020202020204" pitchFamily="34" charset="0"/>
              </a:rPr>
              <a:t>Advantages</a:t>
            </a:r>
            <a:endParaRPr lang="en-US" sz="2130" b="1" dirty="0">
              <a:latin typeface="Arial" panose="020B0604020202020204" pitchFamily="34" charset="0"/>
              <a:cs typeface="Arial" panose="020B0604020202020204" pitchFamily="34" charset="0"/>
            </a:endParaRPr>
          </a:p>
          <a:p>
            <a:pPr marL="342900"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As </a:t>
            </a:r>
            <a:r>
              <a:rPr lang="en-US" sz="2130" dirty="0">
                <a:latin typeface="Arial" panose="020B0604020202020204" pitchFamily="34" charset="0"/>
                <a:cs typeface="Arial" panose="020B0604020202020204" pitchFamily="34" charset="0"/>
              </a:rPr>
              <a:t>people are in their own building, it is much easier to access </a:t>
            </a:r>
            <a:r>
              <a:rPr lang="en-US" sz="2130" dirty="0" smtClean="0">
                <a:latin typeface="Arial" panose="020B0604020202020204" pitchFamily="34" charset="0"/>
                <a:cs typeface="Arial" panose="020B0604020202020204" pitchFamily="34" charset="0"/>
              </a:rPr>
              <a:t>important documents </a:t>
            </a:r>
            <a:r>
              <a:rPr lang="en-US" sz="2130" dirty="0">
                <a:latin typeface="Arial" panose="020B0604020202020204" pitchFamily="34" charset="0"/>
                <a:cs typeface="Arial" panose="020B0604020202020204" pitchFamily="34" charset="0"/>
              </a:rPr>
              <a:t>or bring in 'experts' at key parts of tl1e conference - this would </a:t>
            </a:r>
            <a:r>
              <a:rPr lang="en-US" sz="2130" dirty="0" smtClean="0">
                <a:latin typeface="Arial" panose="020B0604020202020204" pitchFamily="34" charset="0"/>
                <a:cs typeface="Arial" panose="020B0604020202020204" pitchFamily="34" charset="0"/>
              </a:rPr>
              <a:t>be difficult </a:t>
            </a:r>
            <a:r>
              <a:rPr lang="en-US" sz="2130" dirty="0">
                <a:latin typeface="Arial" panose="020B0604020202020204" pitchFamily="34" charset="0"/>
                <a:cs typeface="Arial" panose="020B0604020202020204" pitchFamily="34" charset="0"/>
              </a:rPr>
              <a:t>if they were a long way away from their office.</a:t>
            </a:r>
          </a:p>
          <a:p>
            <a:pPr marL="342900"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It </a:t>
            </a:r>
            <a:r>
              <a:rPr lang="en-US" sz="2130" dirty="0">
                <a:latin typeface="Arial" panose="020B0604020202020204" pitchFamily="34" charset="0"/>
                <a:cs typeface="Arial" panose="020B0604020202020204" pitchFamily="34" charset="0"/>
              </a:rPr>
              <a:t>is possible to hold conferences at short notice (a conference date can be </a:t>
            </a:r>
            <a:r>
              <a:rPr lang="en-US" sz="2130" dirty="0" smtClean="0">
                <a:latin typeface="Arial" panose="020B0604020202020204" pitchFamily="34" charset="0"/>
                <a:cs typeface="Arial" panose="020B0604020202020204" pitchFamily="34" charset="0"/>
              </a:rPr>
              <a:t>set up within </a:t>
            </a:r>
            <a:r>
              <a:rPr lang="en-US" sz="2130" dirty="0">
                <a:latin typeface="Arial" panose="020B0604020202020204" pitchFamily="34" charset="0"/>
                <a:cs typeface="Arial" panose="020B0604020202020204" pitchFamily="34" charset="0"/>
              </a:rPr>
              <a:t>a few hours as no person needs to travel fur ).</a:t>
            </a:r>
          </a:p>
          <a:p>
            <a:pPr marL="342900"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Not </a:t>
            </a:r>
            <a:r>
              <a:rPr lang="en-US" sz="2130" dirty="0">
                <a:latin typeface="Arial" panose="020B0604020202020204" pitchFamily="34" charset="0"/>
                <a:cs typeface="Arial" panose="020B0604020202020204" pitchFamily="34" charset="0"/>
              </a:rPr>
              <a:t>travelling physically to meetings reduces costs:</a:t>
            </a:r>
          </a:p>
          <a:p>
            <a:pPr marL="800100" lvl="1"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reduced </a:t>
            </a:r>
            <a:r>
              <a:rPr lang="en-US" sz="2130" dirty="0">
                <a:latin typeface="Arial" panose="020B0604020202020204" pitchFamily="34" charset="0"/>
                <a:cs typeface="Arial" panose="020B0604020202020204" pitchFamily="34" charset="0"/>
              </a:rPr>
              <a:t>travelling costs</a:t>
            </a:r>
          </a:p>
          <a:p>
            <a:pPr marL="800100" lvl="1"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no </a:t>
            </a:r>
            <a:r>
              <a:rPr lang="en-US" sz="2130" dirty="0">
                <a:latin typeface="Arial" panose="020B0604020202020204" pitchFamily="34" charset="0"/>
                <a:cs typeface="Arial" panose="020B0604020202020204" pitchFamily="34" charset="0"/>
              </a:rPr>
              <a:t>need to pay for hotel accommodation or venue hire</a:t>
            </a:r>
          </a:p>
          <a:p>
            <a:pPr marL="800100" lvl="1"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it </a:t>
            </a:r>
            <a:r>
              <a:rPr lang="en-US" sz="2130" dirty="0">
                <a:latin typeface="Arial" panose="020B0604020202020204" pitchFamily="34" charset="0"/>
                <a:cs typeface="Arial" panose="020B0604020202020204" pitchFamily="34" charset="0"/>
              </a:rPr>
              <a:t>also reduces the cost of taking people away from their work for two </a:t>
            </a:r>
            <a:r>
              <a:rPr lang="en-US" sz="2130" dirty="0" smtClean="0">
                <a:latin typeface="Arial" panose="020B0604020202020204" pitchFamily="34" charset="0"/>
                <a:cs typeface="Arial" panose="020B0604020202020204" pitchFamily="34" charset="0"/>
              </a:rPr>
              <a:t>or three </a:t>
            </a:r>
            <a:r>
              <a:rPr lang="en-US" sz="2130" dirty="0">
                <a:latin typeface="Arial" panose="020B0604020202020204" pitchFamily="34" charset="0"/>
                <a:cs typeface="Arial" panose="020B0604020202020204" pitchFamily="34" charset="0"/>
              </a:rPr>
              <a:t>days to travel - people are still paid their wage even though </a:t>
            </a:r>
            <a:r>
              <a:rPr lang="en-US" sz="2130" dirty="0" smtClean="0">
                <a:latin typeface="Arial" panose="020B0604020202020204" pitchFamily="34" charset="0"/>
                <a:cs typeface="Arial" panose="020B0604020202020204" pitchFamily="34" charset="0"/>
              </a:rPr>
              <a:t>they are not in the </a:t>
            </a:r>
            <a:r>
              <a:rPr lang="en-US" sz="2130" dirty="0">
                <a:latin typeface="Arial" panose="020B0604020202020204" pitchFamily="34" charset="0"/>
                <a:cs typeface="Arial" panose="020B0604020202020204" pitchFamily="34" charset="0"/>
              </a:rPr>
              <a:t>office, so this </a:t>
            </a:r>
            <a:r>
              <a:rPr lang="en-US" sz="2130" dirty="0" smtClean="0">
                <a:latin typeface="Arial" panose="020B0604020202020204" pitchFamily="34" charset="0"/>
                <a:cs typeface="Arial" panose="020B0604020202020204" pitchFamily="34" charset="0"/>
              </a:rPr>
              <a:t>is </a:t>
            </a:r>
            <a:r>
              <a:rPr lang="en-US" sz="2130" dirty="0">
                <a:latin typeface="Arial" panose="020B0604020202020204" pitchFamily="34" charset="0"/>
                <a:cs typeface="Arial" panose="020B0604020202020204" pitchFamily="34" charset="0"/>
              </a:rPr>
              <a:t>a large 'hidden' cost.</a:t>
            </a:r>
          </a:p>
          <a:p>
            <a:pPr marL="342900" indent="-342900">
              <a:buClr>
                <a:schemeClr val="accent6">
                  <a:lumMod val="50000"/>
                </a:schemeClr>
              </a:buClr>
              <a:buFont typeface="Arial" panose="020B0604020202020204" pitchFamily="34" charset="0"/>
              <a:buChar char="•"/>
            </a:pPr>
            <a:r>
              <a:rPr lang="en-US" sz="2130" dirty="0" smtClean="0">
                <a:latin typeface="Arial" panose="020B0604020202020204" pitchFamily="34" charset="0"/>
                <a:cs typeface="Arial" panose="020B0604020202020204" pitchFamily="34" charset="0"/>
              </a:rPr>
              <a:t>It </a:t>
            </a:r>
            <a:r>
              <a:rPr lang="en-US" sz="2130" dirty="0">
                <a:latin typeface="Arial" panose="020B0604020202020204" pitchFamily="34" charset="0"/>
                <a:cs typeface="Arial" panose="020B0604020202020204" pitchFamily="34" charset="0"/>
              </a:rPr>
              <a:t>may be better to use video conferencing than have delegates travel </a:t>
            </a:r>
            <a:r>
              <a:rPr lang="en-US" sz="2130" dirty="0" smtClean="0">
                <a:latin typeface="Arial" panose="020B0604020202020204" pitchFamily="34" charset="0"/>
                <a:cs typeface="Arial" panose="020B0604020202020204" pitchFamily="34" charset="0"/>
              </a:rPr>
              <a:t>to potentially </a:t>
            </a:r>
            <a:r>
              <a:rPr lang="en-US" sz="2130" dirty="0">
                <a:latin typeface="Arial" panose="020B0604020202020204" pitchFamily="34" charset="0"/>
                <a:cs typeface="Arial" panose="020B0604020202020204" pitchFamily="34" charset="0"/>
              </a:rPr>
              <a:t>unsafe places around the world.</a:t>
            </a:r>
            <a:endParaRPr lang="en-GB" sz="213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3949874"/>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75</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3785652"/>
          </a:xfrm>
          <a:prstGeom prst="rect">
            <a:avLst/>
          </a:prstGeom>
        </p:spPr>
        <p:txBody>
          <a:bodyPr wrap="square">
            <a:spAutoFit/>
          </a:bodyPr>
          <a:lstStyle/>
          <a:p>
            <a:pPr>
              <a:buClr>
                <a:schemeClr val="accent6">
                  <a:lumMod val="50000"/>
                </a:schemeClr>
              </a:buClr>
            </a:pPr>
            <a:r>
              <a:rPr lang="en-US" sz="2000" b="1" dirty="0">
                <a:solidFill>
                  <a:srgbClr val="FF0000"/>
                </a:solidFill>
                <a:latin typeface="Arial" panose="020B0604020202020204" pitchFamily="34" charset="0"/>
                <a:cs typeface="Arial" panose="020B0604020202020204" pitchFamily="34" charset="0"/>
              </a:rPr>
              <a:t>Audio </a:t>
            </a:r>
            <a:r>
              <a:rPr lang="en-US" sz="2000" b="1" dirty="0" smtClean="0">
                <a:solidFill>
                  <a:srgbClr val="FF0000"/>
                </a:solidFill>
                <a:latin typeface="Arial" panose="020B0604020202020204" pitchFamily="34" charset="0"/>
                <a:cs typeface="Arial" panose="020B0604020202020204" pitchFamily="34" charset="0"/>
              </a:rPr>
              <a:t>conferencing</a:t>
            </a:r>
            <a:endParaRPr lang="en-US" sz="2000" b="1" dirty="0">
              <a:latin typeface="Arial" panose="020B0604020202020204" pitchFamily="34" charset="0"/>
              <a:cs typeface="Arial" panose="020B0604020202020204" pitchFamily="34" charset="0"/>
            </a:endParaRPr>
          </a:p>
          <a:p>
            <a:pPr marL="342900" indent="-342900">
              <a:buClr>
                <a:schemeClr val="accent6">
                  <a:lumMod val="50000"/>
                </a:schemeClr>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This refers </a:t>
            </a:r>
            <a:r>
              <a:rPr lang="en-US" sz="2000" dirty="0">
                <a:latin typeface="Arial" panose="020B0604020202020204" pitchFamily="34" charset="0"/>
                <a:cs typeface="Arial" panose="020B0604020202020204" pitchFamily="34" charset="0"/>
              </a:rPr>
              <a:t>to meetings held between people using audio (</a:t>
            </a:r>
            <a:r>
              <a:rPr lang="en-US" sz="2000" dirty="0" smtClean="0">
                <a:latin typeface="Arial" panose="020B0604020202020204" pitchFamily="34" charset="0"/>
                <a:cs typeface="Arial" panose="020B0604020202020204" pitchFamily="34" charset="0"/>
              </a:rPr>
              <a:t>sound) equipment</a:t>
            </a:r>
            <a:r>
              <a:rPr lang="en-US" sz="2000" dirty="0">
                <a:latin typeface="Arial" panose="020B0604020202020204" pitchFamily="34" charset="0"/>
                <a:cs typeface="Arial" panose="020B0604020202020204" pitchFamily="34" charset="0"/>
              </a:rPr>
              <a:t>. The equipment used can be the telephone, a computer (with </a:t>
            </a:r>
            <a:r>
              <a:rPr lang="en-US" sz="2000" dirty="0" smtClean="0">
                <a:latin typeface="Arial" panose="020B0604020202020204" pitchFamily="34" charset="0"/>
                <a:cs typeface="Arial" panose="020B0604020202020204" pitchFamily="34" charset="0"/>
              </a:rPr>
              <a:t>microphones </a:t>
            </a:r>
            <a:r>
              <a:rPr lang="en-US" sz="2000" dirty="0">
                <a:latin typeface="Arial" panose="020B0604020202020204" pitchFamily="34" charset="0"/>
                <a:cs typeface="Arial" panose="020B0604020202020204" pitchFamily="34" charset="0"/>
              </a:rPr>
              <a:t>and speakers) or an internet phone</a:t>
            </a:r>
            <a:r>
              <a:rPr lang="en-US" sz="2000" dirty="0" smtClean="0">
                <a:latin typeface="Arial" panose="020B0604020202020204" pitchFamily="34" charset="0"/>
                <a:cs typeface="Arial" panose="020B0604020202020204" pitchFamily="34" charset="0"/>
              </a:rPr>
              <a:t>.</a:t>
            </a:r>
          </a:p>
          <a:p>
            <a:pPr marL="342900" indent="-342900">
              <a:buClr>
                <a:schemeClr val="accent6">
                  <a:lumMod val="50000"/>
                </a:schemeClr>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Audio conferencing can be done over </a:t>
            </a:r>
            <a:r>
              <a:rPr lang="en-US" sz="2000" dirty="0" smtClean="0">
                <a:latin typeface="Arial" panose="020B0604020202020204" pitchFamily="34" charset="0"/>
                <a:cs typeface="Arial" panose="020B0604020202020204" pitchFamily="34" charset="0"/>
              </a:rPr>
              <a:t>the telephone </a:t>
            </a:r>
            <a:r>
              <a:rPr lang="en-US" sz="2000" dirty="0">
                <a:latin typeface="Arial" panose="020B0604020202020204" pitchFamily="34" charset="0"/>
                <a:cs typeface="Arial" panose="020B0604020202020204" pitchFamily="34" charset="0"/>
              </a:rPr>
              <a:t>network </a:t>
            </a:r>
            <a:r>
              <a:rPr lang="en-US" sz="2000" dirty="0" smtClean="0">
                <a:latin typeface="Arial" panose="020B0604020202020204" pitchFamily="34" charset="0"/>
                <a:cs typeface="Arial" panose="020B0604020202020204" pitchFamily="34" charset="0"/>
              </a:rPr>
              <a:t>(often </a:t>
            </a:r>
            <a:r>
              <a:rPr lang="en-US" sz="2000" dirty="0">
                <a:latin typeface="Arial" panose="020B0604020202020204" pitchFamily="34" charset="0"/>
                <a:cs typeface="Arial" panose="020B0604020202020204" pitchFamily="34" charset="0"/>
              </a:rPr>
              <a:t>referred to as </a:t>
            </a:r>
            <a:r>
              <a:rPr lang="en-US" sz="2000" dirty="0" smtClean="0">
                <a:latin typeface="Arial" panose="020B0604020202020204" pitchFamily="34" charset="0"/>
                <a:cs typeface="Arial" panose="020B0604020202020204" pitchFamily="34" charset="0"/>
              </a:rPr>
              <a:t>a phone </a:t>
            </a:r>
            <a:r>
              <a:rPr lang="en-US" sz="2000" dirty="0">
                <a:latin typeface="Arial" panose="020B0604020202020204" pitchFamily="34" charset="0"/>
                <a:cs typeface="Arial" panose="020B0604020202020204" pitchFamily="34" charset="0"/>
              </a:rPr>
              <a:t>conference). The procedure to </a:t>
            </a:r>
            <a:r>
              <a:rPr lang="en-US" sz="2000" dirty="0" smtClean="0">
                <a:latin typeface="Arial" panose="020B0604020202020204" pitchFamily="34" charset="0"/>
                <a:cs typeface="Arial" panose="020B0604020202020204" pitchFamily="34" charset="0"/>
              </a:rPr>
              <a:t>be carried </a:t>
            </a:r>
            <a:r>
              <a:rPr lang="en-US" sz="2000" dirty="0">
                <a:latin typeface="Arial" panose="020B0604020202020204" pitchFamily="34" charset="0"/>
                <a:cs typeface="Arial" panose="020B0604020202020204" pitchFamily="34" charset="0"/>
              </a:rPr>
              <a:t>out when doing a phone conference </a:t>
            </a:r>
            <a:r>
              <a:rPr lang="en-US" sz="2000" dirty="0" smtClean="0">
                <a:latin typeface="Arial" panose="020B0604020202020204" pitchFamily="34" charset="0"/>
                <a:cs typeface="Arial" panose="020B0604020202020204" pitchFamily="34" charset="0"/>
              </a:rPr>
              <a:t>is detailed </a:t>
            </a:r>
            <a:r>
              <a:rPr lang="en-US" sz="2000" dirty="0">
                <a:latin typeface="Arial" panose="020B0604020202020204" pitchFamily="34" charset="0"/>
                <a:cs typeface="Arial" panose="020B0604020202020204" pitchFamily="34" charset="0"/>
              </a:rPr>
              <a:t>below.</a:t>
            </a:r>
          </a:p>
          <a:p>
            <a:pPr marL="457200" indent="-457200">
              <a:buClr>
                <a:schemeClr val="accent6">
                  <a:lumMod val="50000"/>
                </a:schemeClr>
              </a:buClr>
              <a:buFont typeface="+mj-lt"/>
              <a:buAutoNum type="arabicPeriod"/>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organiser of the phone conference </a:t>
            </a:r>
            <a:r>
              <a:rPr lang="en-US" sz="2000" dirty="0" smtClean="0">
                <a:latin typeface="Arial" panose="020B0604020202020204" pitchFamily="34" charset="0"/>
                <a:cs typeface="Arial" panose="020B0604020202020204" pitchFamily="34" charset="0"/>
              </a:rPr>
              <a:t>is given </a:t>
            </a:r>
            <a:r>
              <a:rPr lang="en-US" sz="2000" dirty="0">
                <a:latin typeface="Arial" panose="020B0604020202020204" pitchFamily="34" charset="0"/>
                <a:cs typeface="Arial" panose="020B0604020202020204" pitchFamily="34" charset="0"/>
              </a:rPr>
              <a:t>two PINs by the phone </a:t>
            </a:r>
            <a:r>
              <a:rPr lang="en-US" sz="2000" dirty="0" smtClean="0">
                <a:latin typeface="Arial" panose="020B0604020202020204" pitchFamily="34" charset="0"/>
                <a:cs typeface="Arial" panose="020B0604020202020204" pitchFamily="34" charset="0"/>
              </a:rPr>
              <a:t>company. One </a:t>
            </a:r>
            <a:r>
              <a:rPr lang="en-US" sz="2000" dirty="0">
                <a:latin typeface="Arial" panose="020B0604020202020204" pitchFamily="34" charset="0"/>
                <a:cs typeface="Arial" panose="020B0604020202020204" pitchFamily="34" charset="0"/>
              </a:rPr>
              <a:t>PIN is the personal PIN (e.g. </a:t>
            </a:r>
            <a:r>
              <a:rPr lang="en-US" sz="2000" dirty="0" smtClean="0">
                <a:latin typeface="Arial" panose="020B0604020202020204" pitchFamily="34" charset="0"/>
                <a:cs typeface="Arial" panose="020B0604020202020204" pitchFamily="34" charset="0"/>
              </a:rPr>
              <a:t>2151) given </a:t>
            </a:r>
            <a:r>
              <a:rPr lang="en-US" sz="2000" dirty="0">
                <a:latin typeface="Arial" panose="020B0604020202020204" pitchFamily="34" charset="0"/>
                <a:cs typeface="Arial" panose="020B0604020202020204" pitchFamily="34" charset="0"/>
              </a:rPr>
              <a:t>to the organiser and the second PIN </a:t>
            </a:r>
            <a:r>
              <a:rPr lang="en-US" sz="2000" dirty="0" smtClean="0">
                <a:latin typeface="Arial" panose="020B0604020202020204" pitchFamily="34" charset="0"/>
                <a:cs typeface="Arial" panose="020B0604020202020204" pitchFamily="34" charset="0"/>
              </a:rPr>
              <a:t>is the </a:t>
            </a:r>
            <a:r>
              <a:rPr lang="en-US" sz="2000" dirty="0">
                <a:latin typeface="Arial" panose="020B0604020202020204" pitchFamily="34" charset="0"/>
                <a:cs typeface="Arial" panose="020B0604020202020204" pitchFamily="34" charset="0"/>
              </a:rPr>
              <a:t>participants' PIN (e.g. 8422).</a:t>
            </a:r>
          </a:p>
          <a:p>
            <a:pPr marL="457200" indent="-457200">
              <a:buClr>
                <a:schemeClr val="accent6">
                  <a:lumMod val="50000"/>
                </a:schemeClr>
              </a:buClr>
              <a:buFont typeface="+mj-lt"/>
              <a:buAutoNum type="arabicPeriod"/>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organiser contacts all of the </a:t>
            </a:r>
            <a:r>
              <a:rPr lang="en-US" sz="2000" dirty="0" smtClean="0">
                <a:latin typeface="Arial" panose="020B0604020202020204" pitchFamily="34" charset="0"/>
                <a:cs typeface="Arial" panose="020B0604020202020204" pitchFamily="34" charset="0"/>
              </a:rPr>
              <a:t>participants and </a:t>
            </a:r>
            <a:r>
              <a:rPr lang="en-US" sz="2000" dirty="0">
                <a:latin typeface="Arial" panose="020B0604020202020204" pitchFamily="34" charset="0"/>
                <a:cs typeface="Arial" panose="020B0604020202020204" pitchFamily="34" charset="0"/>
              </a:rPr>
              <a:t>informs them of their PIN and the </a:t>
            </a:r>
            <a:r>
              <a:rPr lang="en-US" sz="2000" dirty="0" smtClean="0">
                <a:latin typeface="Arial" panose="020B0604020202020204" pitchFamily="34" charset="0"/>
                <a:cs typeface="Arial" panose="020B0604020202020204" pitchFamily="34" charset="0"/>
              </a:rPr>
              <a:t>data and </a:t>
            </a:r>
            <a:r>
              <a:rPr lang="en-US" sz="2000" dirty="0">
                <a:latin typeface="Arial" panose="020B0604020202020204" pitchFamily="34" charset="0"/>
                <a:cs typeface="Arial" panose="020B0604020202020204" pitchFamily="34" charset="0"/>
              </a:rPr>
              <a:t>time of the phone conference.</a:t>
            </a:r>
            <a:endParaRPr lang="en-GB" sz="2000" dirty="0">
              <a:latin typeface="Arial" panose="020B0604020202020204" pitchFamily="34" charset="0"/>
              <a:cs typeface="Arial" panose="020B0604020202020204" pitchFamily="34" charset="0"/>
            </a:endParaRPr>
          </a:p>
        </p:txBody>
      </p:sp>
      <p:pic>
        <p:nvPicPr>
          <p:cNvPr id="17410" name="Picture 2" descr="Image result for audio conferenc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2722" y="4880925"/>
            <a:ext cx="2217750" cy="1710002"/>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audio conference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924052"/>
            <a:ext cx="5457825" cy="1666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5968354"/>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75</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3970318"/>
          </a:xfrm>
          <a:prstGeom prst="rect">
            <a:avLst/>
          </a:prstGeom>
        </p:spPr>
        <p:txBody>
          <a:bodyPr wrap="square">
            <a:spAutoFit/>
          </a:bodyPr>
          <a:lstStyle/>
          <a:p>
            <a:pPr marL="457200" indent="-457200">
              <a:buClr>
                <a:schemeClr val="accent6">
                  <a:lumMod val="50000"/>
                </a:schemeClr>
              </a:buClr>
              <a:buFont typeface="+mj-lt"/>
              <a:buAutoNum type="arabicPeriod" startAt="3"/>
            </a:pPr>
            <a:r>
              <a:rPr lang="en-US" sz="2100" dirty="0">
                <a:latin typeface="Arial" panose="020B0604020202020204" pitchFamily="34" charset="0"/>
                <a:cs typeface="Arial" panose="020B0604020202020204" pitchFamily="34" charset="0"/>
              </a:rPr>
              <a:t>When the phone conference is about </a:t>
            </a:r>
            <a:r>
              <a:rPr lang="en-US" sz="2100" dirty="0" smtClean="0">
                <a:latin typeface="Arial" panose="020B0604020202020204" pitchFamily="34" charset="0"/>
                <a:cs typeface="Arial" panose="020B0604020202020204" pitchFamily="34" charset="0"/>
              </a:rPr>
              <a:t>to start</a:t>
            </a:r>
            <a:r>
              <a:rPr lang="en-US" sz="2100" dirty="0">
                <a:latin typeface="Arial" panose="020B0604020202020204" pitchFamily="34" charset="0"/>
                <a:cs typeface="Arial" panose="020B0604020202020204" pitchFamily="34" charset="0"/>
              </a:rPr>
              <a:t>, the organiser dials the </a:t>
            </a:r>
            <a:r>
              <a:rPr lang="en-US" sz="2100" dirty="0" smtClean="0">
                <a:latin typeface="Arial" panose="020B0604020202020204" pitchFamily="34" charset="0"/>
                <a:cs typeface="Arial" panose="020B0604020202020204" pitchFamily="34" charset="0"/>
              </a:rPr>
              <a:t>conference phone </a:t>
            </a:r>
            <a:r>
              <a:rPr lang="en-US" sz="2100" dirty="0">
                <a:latin typeface="Arial" panose="020B0604020202020204" pitchFamily="34" charset="0"/>
                <a:cs typeface="Arial" panose="020B0604020202020204" pitchFamily="34" charset="0"/>
              </a:rPr>
              <a:t>number and, once he/she </a:t>
            </a:r>
            <a:r>
              <a:rPr lang="en-US" sz="2100" dirty="0" smtClean="0">
                <a:latin typeface="Arial" panose="020B0604020202020204" pitchFamily="34" charset="0"/>
                <a:cs typeface="Arial" panose="020B0604020202020204" pitchFamily="34" charset="0"/>
              </a:rPr>
              <a:t>is connected</a:t>
            </a:r>
            <a:r>
              <a:rPr lang="en-US" sz="2100" dirty="0">
                <a:latin typeface="Arial" panose="020B0604020202020204" pitchFamily="34" charset="0"/>
                <a:cs typeface="Arial" panose="020B0604020202020204" pitchFamily="34" charset="0"/>
              </a:rPr>
              <a:t>, keys in his/her personal </a:t>
            </a:r>
            <a:r>
              <a:rPr lang="en-US" sz="2100" dirty="0" smtClean="0">
                <a:latin typeface="Arial" panose="020B0604020202020204" pitchFamily="34" charset="0"/>
                <a:cs typeface="Arial" panose="020B0604020202020204" pitchFamily="34" charset="0"/>
              </a:rPr>
              <a:t>PIN (2151 </a:t>
            </a:r>
            <a:r>
              <a:rPr lang="en-US" sz="2100" dirty="0">
                <a:latin typeface="Arial" panose="020B0604020202020204" pitchFamily="34" charset="0"/>
                <a:cs typeface="Arial" panose="020B0604020202020204" pitchFamily="34" charset="0"/>
              </a:rPr>
              <a:t>in this case).</a:t>
            </a:r>
          </a:p>
          <a:p>
            <a:pPr marL="457200" indent="-457200">
              <a:buClr>
                <a:schemeClr val="accent6">
                  <a:lumMod val="50000"/>
                </a:schemeClr>
              </a:buClr>
              <a:buFont typeface="+mj-lt"/>
              <a:buAutoNum type="arabicPeriod" startAt="3"/>
            </a:pP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participants then call the same </a:t>
            </a:r>
            <a:r>
              <a:rPr lang="en-US" sz="2100" dirty="0" smtClean="0">
                <a:latin typeface="Arial" panose="020B0604020202020204" pitchFamily="34" charset="0"/>
                <a:cs typeface="Arial" panose="020B0604020202020204" pitchFamily="34" charset="0"/>
              </a:rPr>
              <a:t>conference number </a:t>
            </a:r>
            <a:r>
              <a:rPr lang="en-US" sz="2100" dirty="0">
                <a:latin typeface="Arial" panose="020B0604020202020204" pitchFamily="34" charset="0"/>
                <a:cs typeface="Arial" panose="020B0604020202020204" pitchFamily="34" charset="0"/>
              </a:rPr>
              <a:t>to join in - once they get </a:t>
            </a:r>
            <a:r>
              <a:rPr lang="en-US" sz="2100" dirty="0" smtClean="0">
                <a:latin typeface="Arial" panose="020B0604020202020204" pitchFamily="34" charset="0"/>
                <a:cs typeface="Arial" panose="020B0604020202020204" pitchFamily="34" charset="0"/>
              </a:rPr>
              <a:t>through they </a:t>
            </a:r>
            <a:r>
              <a:rPr lang="en-US" sz="2100" dirty="0">
                <a:latin typeface="Arial" panose="020B0604020202020204" pitchFamily="34" charset="0"/>
                <a:cs typeface="Arial" panose="020B0604020202020204" pitchFamily="34" charset="0"/>
              </a:rPr>
              <a:t>each input the PIN given to them by </a:t>
            </a:r>
            <a:r>
              <a:rPr lang="en-US" sz="2100" dirty="0" smtClean="0">
                <a:latin typeface="Arial" panose="020B0604020202020204" pitchFamily="34" charset="0"/>
                <a:cs typeface="Arial" panose="020B0604020202020204" pitchFamily="34" charset="0"/>
              </a:rPr>
              <a:t>the organiser </a:t>
            </a:r>
            <a:r>
              <a:rPr lang="en-US" sz="2100" dirty="0">
                <a:latin typeface="Arial" panose="020B0604020202020204" pitchFamily="34" charset="0"/>
                <a:cs typeface="Arial" panose="020B0604020202020204" pitchFamily="34" charset="0"/>
              </a:rPr>
              <a:t>(8422 in this case). Without </a:t>
            </a:r>
            <a:r>
              <a:rPr lang="en-US" sz="2100" dirty="0" smtClean="0">
                <a:latin typeface="Arial" panose="020B0604020202020204" pitchFamily="34" charset="0"/>
                <a:cs typeface="Arial" panose="020B0604020202020204" pitchFamily="34" charset="0"/>
              </a:rPr>
              <a:t>this PIN</a:t>
            </a:r>
            <a:r>
              <a:rPr lang="en-US" sz="2100" dirty="0">
                <a:latin typeface="Arial" panose="020B0604020202020204" pitchFamily="34" charset="0"/>
                <a:cs typeface="Arial" panose="020B0604020202020204" pitchFamily="34" charset="0"/>
              </a:rPr>
              <a:t>, it will be impossible to join the </a:t>
            </a:r>
            <a:r>
              <a:rPr lang="en-US" sz="2100" dirty="0" smtClean="0">
                <a:latin typeface="Arial" panose="020B0604020202020204" pitchFamily="34" charset="0"/>
                <a:cs typeface="Arial" panose="020B0604020202020204" pitchFamily="34" charset="0"/>
              </a:rPr>
              <a:t>phone conference</a:t>
            </a:r>
            <a:r>
              <a:rPr lang="en-US" sz="2100" dirty="0">
                <a:latin typeface="Arial" panose="020B0604020202020204" pitchFamily="34" charset="0"/>
                <a:cs typeface="Arial" panose="020B0604020202020204" pitchFamily="34" charset="0"/>
              </a:rPr>
              <a:t>.</a:t>
            </a:r>
          </a:p>
          <a:p>
            <a:pPr marL="457200" indent="-457200">
              <a:buClr>
                <a:schemeClr val="accent6">
                  <a:lumMod val="50000"/>
                </a:schemeClr>
              </a:buClr>
              <a:buFont typeface="+mj-lt"/>
              <a:buAutoNum type="arabicPeriod" startAt="3"/>
            </a:pPr>
            <a:r>
              <a:rPr lang="en-US" sz="2100" dirty="0">
                <a:latin typeface="Arial" panose="020B0604020202020204" pitchFamily="34" charset="0"/>
                <a:cs typeface="Arial" panose="020B0604020202020204" pitchFamily="34" charset="0"/>
              </a:rPr>
              <a:t>It is possible to hold an audio conference using </a:t>
            </a:r>
            <a:r>
              <a:rPr lang="en-US" sz="2100" dirty="0" smtClean="0">
                <a:latin typeface="Arial" panose="020B0604020202020204" pitchFamily="34" charset="0"/>
                <a:cs typeface="Arial" panose="020B0604020202020204" pitchFamily="34" charset="0"/>
              </a:rPr>
              <a:t>a computer </a:t>
            </a:r>
            <a:r>
              <a:rPr lang="en-US" sz="2100" dirty="0">
                <a:latin typeface="Arial" panose="020B0604020202020204" pitchFamily="34" charset="0"/>
                <a:cs typeface="Arial" panose="020B0604020202020204" pitchFamily="34" charset="0"/>
              </a:rPr>
              <a:t>provided a microphone and speakers </a:t>
            </a:r>
            <a:r>
              <a:rPr lang="en-US" sz="2100" dirty="0" smtClean="0">
                <a:latin typeface="Arial" panose="020B0604020202020204" pitchFamily="34" charset="0"/>
                <a:cs typeface="Arial" panose="020B0604020202020204" pitchFamily="34" charset="0"/>
              </a:rPr>
              <a:t>are connected</a:t>
            </a:r>
            <a:r>
              <a:rPr lang="en-US" sz="2100" dirty="0">
                <a:latin typeface="Arial" panose="020B0604020202020204" pitchFamily="34" charset="0"/>
                <a:cs typeface="Arial" panose="020B0604020202020204" pitchFamily="34" charset="0"/>
              </a:rPr>
              <a:t>. This makes use of Voice over </a:t>
            </a:r>
            <a:r>
              <a:rPr lang="en-US" sz="2100" dirty="0" smtClean="0">
                <a:latin typeface="Arial" panose="020B0604020202020204" pitchFamily="34" charset="0"/>
                <a:cs typeface="Arial" panose="020B0604020202020204" pitchFamily="34" charset="0"/>
              </a:rPr>
              <a:t>Internet Protocol </a:t>
            </a:r>
            <a:r>
              <a:rPr lang="en-US" sz="2100" dirty="0">
                <a:latin typeface="Arial" panose="020B0604020202020204" pitchFamily="34" charset="0"/>
                <a:cs typeface="Arial" panose="020B0604020202020204" pitchFamily="34" charset="0"/>
              </a:rPr>
              <a:t>(VoIP). It is also possible to hook up </a:t>
            </a:r>
            <a:r>
              <a:rPr lang="en-US" sz="2100" dirty="0" smtClean="0">
                <a:latin typeface="Arial" panose="020B0604020202020204" pitchFamily="34" charset="0"/>
                <a:cs typeface="Arial" panose="020B0604020202020204" pitchFamily="34" charset="0"/>
              </a:rPr>
              <a:t>an internet </a:t>
            </a:r>
            <a:r>
              <a:rPr lang="en-US" sz="2100" dirty="0">
                <a:latin typeface="Arial" panose="020B0604020202020204" pitchFamily="34" charset="0"/>
                <a:cs typeface="Arial" panose="020B0604020202020204" pitchFamily="34" charset="0"/>
              </a:rPr>
              <a:t>telephone, which usually plugs into </a:t>
            </a:r>
            <a:r>
              <a:rPr lang="en-US" sz="2100" dirty="0" smtClean="0">
                <a:latin typeface="Arial" panose="020B0604020202020204" pitchFamily="34" charset="0"/>
                <a:cs typeface="Arial" panose="020B0604020202020204" pitchFamily="34" charset="0"/>
              </a:rPr>
              <a:t>the router </a:t>
            </a:r>
            <a:r>
              <a:rPr lang="en-US" sz="2100" dirty="0">
                <a:latin typeface="Arial" panose="020B0604020202020204" pitchFamily="34" charset="0"/>
                <a:cs typeface="Arial" panose="020B0604020202020204" pitchFamily="34" charset="0"/>
              </a:rPr>
              <a:t>or other internet device.</a:t>
            </a:r>
            <a:endParaRPr lang="en-GB" sz="2100" dirty="0">
              <a:latin typeface="Arial" panose="020B0604020202020204" pitchFamily="34" charset="0"/>
              <a:cs typeface="Arial" panose="020B0604020202020204" pitchFamily="34" charset="0"/>
            </a:endParaRPr>
          </a:p>
        </p:txBody>
      </p:sp>
      <p:pic>
        <p:nvPicPr>
          <p:cNvPr id="17410" name="Picture 2" descr="Image result for audio conferenc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4703180"/>
            <a:ext cx="2448272" cy="1887747"/>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audio conference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311" y="4941168"/>
            <a:ext cx="5457825" cy="1666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1698413"/>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75</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5509200"/>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Using VoIP allows an organiser to create </a:t>
            </a:r>
            <a:r>
              <a:rPr lang="en-US" sz="2200" dirty="0" smtClean="0">
                <a:latin typeface="Arial" panose="020B0604020202020204" pitchFamily="34" charset="0"/>
                <a:cs typeface="Arial" panose="020B0604020202020204" pitchFamily="34" charset="0"/>
              </a:rPr>
              <a:t>a group </a:t>
            </a:r>
            <a:r>
              <a:rPr lang="en-US" sz="2200" dirty="0">
                <a:latin typeface="Arial" panose="020B0604020202020204" pitchFamily="34" charset="0"/>
                <a:cs typeface="Arial" panose="020B0604020202020204" pitchFamily="34" charset="0"/>
              </a:rPr>
              <a:t>of people to take part in the </a:t>
            </a:r>
            <a:r>
              <a:rPr lang="en-US" sz="2200" dirty="0" smtClean="0">
                <a:latin typeface="Arial" panose="020B0604020202020204" pitchFamily="34" charset="0"/>
                <a:cs typeface="Arial" panose="020B0604020202020204" pitchFamily="34" charset="0"/>
              </a:rPr>
              <a:t>conference call</a:t>
            </a:r>
            <a:r>
              <a:rPr lang="en-US" sz="2200" dirty="0">
                <a:latin typeface="Arial" panose="020B0604020202020204" pitchFamily="34" charset="0"/>
                <a:cs typeface="Arial" panose="020B0604020202020204" pitchFamily="34" charset="0"/>
              </a:rPr>
              <a:t>. The group is created by dragging and dropping user names and </a:t>
            </a:r>
            <a:r>
              <a:rPr lang="en-US" sz="2200" dirty="0" smtClean="0">
                <a:latin typeface="Arial" panose="020B0604020202020204" pitchFamily="34" charset="0"/>
                <a:cs typeface="Arial" panose="020B0604020202020204" pitchFamily="34" charset="0"/>
              </a:rPr>
              <a:t>telephone numbers </a:t>
            </a:r>
            <a:r>
              <a:rPr lang="en-US" sz="2200" dirty="0">
                <a:latin typeface="Arial" panose="020B0604020202020204" pitchFamily="34" charset="0"/>
                <a:cs typeface="Arial" panose="020B0604020202020204" pitchFamily="34" charset="0"/>
              </a:rPr>
              <a:t>into the group. When the conference is to take place, the </a:t>
            </a:r>
            <a:r>
              <a:rPr lang="en-US" sz="2200" dirty="0" smtClean="0">
                <a:latin typeface="Arial" panose="020B0604020202020204" pitchFamily="34" charset="0"/>
                <a:cs typeface="Arial" panose="020B0604020202020204" pitchFamily="34" charset="0"/>
              </a:rPr>
              <a:t>organiser clicks </a:t>
            </a:r>
            <a:r>
              <a:rPr lang="en-US" sz="2200" dirty="0">
                <a:latin typeface="Arial" panose="020B0604020202020204" pitchFamily="34" charset="0"/>
                <a:cs typeface="Arial" panose="020B0604020202020204" pitchFamily="34" charset="0"/>
              </a:rPr>
              <a:t>on the required group and the conference is initiated. Using VoIP </a:t>
            </a:r>
            <a:r>
              <a:rPr lang="en-US" sz="2200" dirty="0" smtClean="0">
                <a:latin typeface="Arial" panose="020B0604020202020204" pitchFamily="34" charset="0"/>
                <a:cs typeface="Arial" panose="020B0604020202020204" pitchFamily="34" charset="0"/>
              </a:rPr>
              <a:t>allows communication </a:t>
            </a:r>
            <a:r>
              <a:rPr lang="en-US" sz="2200" dirty="0">
                <a:latin typeface="Arial" panose="020B0604020202020204" pitchFamily="34" charset="0"/>
                <a:cs typeface="Arial" panose="020B0604020202020204" pitchFamily="34" charset="0"/>
              </a:rPr>
              <a:t>using voice, instant messaging and video (by using an </a:t>
            </a:r>
            <a:r>
              <a:rPr lang="en-US" sz="2200" dirty="0" smtClean="0">
                <a:latin typeface="Arial" panose="020B0604020202020204" pitchFamily="34" charset="0"/>
                <a:cs typeface="Arial" panose="020B0604020202020204" pitchFamily="34" charset="0"/>
              </a:rPr>
              <a:t>attached webcam).</a:t>
            </a:r>
          </a:p>
          <a:p>
            <a:pPr marL="457200" indent="-457200">
              <a:buClr>
                <a:schemeClr val="accent6">
                  <a:lumMod val="50000"/>
                </a:schemeClr>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If </a:t>
            </a:r>
            <a:r>
              <a:rPr lang="en-US" sz="2200" dirty="0">
                <a:latin typeface="Arial" panose="020B0604020202020204" pitchFamily="34" charset="0"/>
                <a:cs typeface="Arial" panose="020B0604020202020204" pitchFamily="34" charset="0"/>
              </a:rPr>
              <a:t>some of the users don't have an internet connection or don't </a:t>
            </a:r>
            <a:r>
              <a:rPr lang="en-US" sz="2200" dirty="0" smtClean="0">
                <a:latin typeface="Arial" panose="020B0604020202020204" pitchFamily="34" charset="0"/>
                <a:cs typeface="Arial" panose="020B0604020202020204" pitchFamily="34" charset="0"/>
              </a:rPr>
              <a:t>have access </a:t>
            </a:r>
            <a:r>
              <a:rPr lang="en-US" sz="2200" dirty="0">
                <a:latin typeface="Arial" panose="020B0604020202020204" pitchFamily="34" charset="0"/>
                <a:cs typeface="Arial" panose="020B0604020202020204" pitchFamily="34" charset="0"/>
              </a:rPr>
              <a:t>to a computer, it is possible to add actual telephone numbers (</a:t>
            </a:r>
            <a:r>
              <a:rPr lang="en-US" sz="2200" dirty="0" smtClean="0">
                <a:latin typeface="Arial" panose="020B0604020202020204" pitchFamily="34" charset="0"/>
                <a:cs typeface="Arial" panose="020B0604020202020204" pitchFamily="34" charset="0"/>
              </a:rPr>
              <a:t>landline or </a:t>
            </a:r>
            <a:r>
              <a:rPr lang="en-US" sz="2200" dirty="0">
                <a:latin typeface="Arial" panose="020B0604020202020204" pitchFamily="34" charset="0"/>
                <a:cs typeface="Arial" panose="020B0604020202020204" pitchFamily="34" charset="0"/>
              </a:rPr>
              <a:t>mobile) to the group. The only real drawback is the quality of the </a:t>
            </a:r>
            <a:r>
              <a:rPr lang="en-US" sz="2200" dirty="0" smtClean="0">
                <a:latin typeface="Arial" panose="020B0604020202020204" pitchFamily="34" charset="0"/>
                <a:cs typeface="Arial" panose="020B0604020202020204" pitchFamily="34" charset="0"/>
              </a:rPr>
              <a:t>sound when </a:t>
            </a:r>
            <a:r>
              <a:rPr lang="en-US" sz="2200" dirty="0">
                <a:latin typeface="Arial" panose="020B0604020202020204" pitchFamily="34" charset="0"/>
                <a:cs typeface="Arial" panose="020B0604020202020204" pitchFamily="34" charset="0"/>
              </a:rPr>
              <a:t>using this technique since it is totally reliant on a fast, stable </a:t>
            </a:r>
            <a:r>
              <a:rPr lang="en-US" sz="2200" dirty="0" smtClean="0">
                <a:latin typeface="Arial" panose="020B0604020202020204" pitchFamily="34" charset="0"/>
                <a:cs typeface="Arial" panose="020B0604020202020204" pitchFamily="34" charset="0"/>
              </a:rPr>
              <a:t>broadband connection </a:t>
            </a:r>
            <a:r>
              <a:rPr lang="en-US" sz="2200" dirty="0">
                <a:latin typeface="Arial" panose="020B0604020202020204" pitchFamily="34" charset="0"/>
                <a:cs typeface="Arial" panose="020B0604020202020204" pitchFamily="34" charset="0"/>
              </a:rPr>
              <a:t>- otherwise 'drop out' (loss of voice on occasions), echoing (</a:t>
            </a:r>
            <a:r>
              <a:rPr lang="en-US" sz="2200" dirty="0" smtClean="0">
                <a:latin typeface="Arial" panose="020B0604020202020204" pitchFamily="34" charset="0"/>
                <a:cs typeface="Arial" panose="020B0604020202020204" pitchFamily="34" charset="0"/>
              </a:rPr>
              <a:t>when the </a:t>
            </a:r>
            <a:r>
              <a:rPr lang="en-US" sz="2200" dirty="0">
                <a:latin typeface="Arial" panose="020B0604020202020204" pitchFamily="34" charset="0"/>
                <a:cs typeface="Arial" panose="020B0604020202020204" pitchFamily="34" charset="0"/>
              </a:rPr>
              <a:t>user can hear their own voice being echoed back as they speak) or a very </a:t>
            </a:r>
            <a:r>
              <a:rPr lang="en-US" sz="2200" dirty="0" smtClean="0">
                <a:latin typeface="Arial" panose="020B0604020202020204" pitchFamily="34" charset="0"/>
                <a:cs typeface="Arial" panose="020B0604020202020204" pitchFamily="34" charset="0"/>
              </a:rPr>
              <a:t>noisy line </a:t>
            </a:r>
            <a:r>
              <a:rPr lang="en-US" sz="2200" dirty="0">
                <a:latin typeface="Arial" panose="020B0604020202020204" pitchFamily="34" charset="0"/>
                <a:cs typeface="Arial" panose="020B0604020202020204" pitchFamily="34" charset="0"/>
              </a:rPr>
              <a:t>making it difficult to understand.</a:t>
            </a:r>
            <a:endParaRPr lang="en-GB"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837391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900" dirty="0">
                <a:latin typeface="Arial" panose="020B0604020202020204" pitchFamily="34" charset="0"/>
                <a:cs typeface="Arial" panose="020B0604020202020204" pitchFamily="34" charset="0"/>
              </a:rPr>
              <a:t>A </a:t>
            </a:r>
            <a:r>
              <a:rPr lang="en-US" sz="1900" b="1" dirty="0">
                <a:latin typeface="Arial" panose="020B0604020202020204" pitchFamily="34" charset="0"/>
                <a:cs typeface="Arial" panose="020B0604020202020204" pitchFamily="34" charset="0"/>
              </a:rPr>
              <a:t>Grade F </a:t>
            </a:r>
            <a:r>
              <a:rPr lang="en-US" sz="1900" dirty="0">
                <a:latin typeface="Arial" panose="020B0604020202020204" pitchFamily="34" charset="0"/>
                <a:cs typeface="Arial" panose="020B0604020202020204" pitchFamily="34" charset="0"/>
              </a:rPr>
              <a:t>candidate should demonstrate the following: Knowledge and </a:t>
            </a:r>
            <a:r>
              <a:rPr lang="en-US" sz="1900" dirty="0" smtClean="0">
                <a:latin typeface="Arial" panose="020B0604020202020204" pitchFamily="34" charset="0"/>
                <a:cs typeface="Arial" panose="020B0604020202020204" pitchFamily="34" charset="0"/>
              </a:rPr>
              <a:t>understanding</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identify specific facts, conventions or techniques in relation to the content of the </a:t>
            </a:r>
            <a:r>
              <a:rPr lang="en-US" sz="1900" dirty="0" smtClean="0">
                <a:latin typeface="Arial" panose="020B0604020202020204" pitchFamily="34" charset="0"/>
                <a:cs typeface="Arial" panose="020B0604020202020204" pitchFamily="34" charset="0"/>
              </a:rPr>
              <a:t>syllabus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familiarity with definitions of the central concepts and ideas of the syllabus.</a:t>
            </a:r>
          </a:p>
          <a:p>
            <a:pPr marL="228600" indent="-228600"/>
            <a:r>
              <a:rPr lang="en-US" sz="1900" b="1" dirty="0" smtClean="0">
                <a:latin typeface="Arial" panose="020B0604020202020204" pitchFamily="34" charset="0"/>
                <a:cs typeface="Arial" panose="020B0604020202020204" pitchFamily="34" charset="0"/>
              </a:rPr>
              <a:t>Application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apply knowledge and understanding, using terms, concepts, theories and methods appropriately to address problems and issues.</a:t>
            </a:r>
          </a:p>
          <a:p>
            <a:pPr marL="228600" indent="-228600"/>
            <a:r>
              <a:rPr lang="en-US" sz="1900" b="1" dirty="0" smtClean="0">
                <a:latin typeface="Arial" panose="020B0604020202020204" pitchFamily="34" charset="0"/>
                <a:cs typeface="Arial" panose="020B0604020202020204" pitchFamily="34" charset="0"/>
              </a:rPr>
              <a:t>Analysis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classify and present data in a simple way and a limited ability to select relevant information from a set of </a:t>
            </a:r>
            <a:r>
              <a:rPr lang="en-US" sz="1900" dirty="0" smtClean="0">
                <a:latin typeface="Arial" panose="020B0604020202020204" pitchFamily="34" charset="0"/>
                <a:cs typeface="Arial" panose="020B0604020202020204" pitchFamily="34" charset="0"/>
              </a:rPr>
              <a:t>data</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distinguish between evidence and opinion.</a:t>
            </a:r>
          </a:p>
          <a:p>
            <a:pPr marL="228600" indent="-228600"/>
            <a:r>
              <a:rPr lang="en-US" sz="1900" b="1" dirty="0" smtClean="0">
                <a:latin typeface="Arial" panose="020B0604020202020204" pitchFamily="34" charset="0"/>
                <a:cs typeface="Arial" panose="020B0604020202020204" pitchFamily="34" charset="0"/>
              </a:rPr>
              <a:t>Evaluation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understand implications and make recommendations.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4264683669"/>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76</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5586145"/>
          </a:xfrm>
          <a:prstGeom prst="rect">
            <a:avLst/>
          </a:prstGeom>
        </p:spPr>
        <p:txBody>
          <a:bodyPr wrap="square">
            <a:spAutoFit/>
          </a:bodyPr>
          <a:lstStyle/>
          <a:p>
            <a:pPr>
              <a:buClr>
                <a:schemeClr val="accent6">
                  <a:lumMod val="50000"/>
                </a:schemeClr>
              </a:buClr>
            </a:pPr>
            <a:r>
              <a:rPr lang="en-US" sz="2100" b="1" dirty="0" smtClean="0">
                <a:solidFill>
                  <a:srgbClr val="FF0000"/>
                </a:solidFill>
                <a:latin typeface="Arial" panose="020B0604020202020204" pitchFamily="34" charset="0"/>
                <a:cs typeface="Arial" panose="020B0604020202020204" pitchFamily="34" charset="0"/>
              </a:rPr>
              <a:t>Web Conferencing</a:t>
            </a:r>
          </a:p>
          <a:p>
            <a:pPr marL="457200" indent="-457200">
              <a:buClr>
                <a:schemeClr val="accent6">
                  <a:lumMod val="50000"/>
                </a:schemeClr>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Often </a:t>
            </a:r>
            <a:r>
              <a:rPr lang="en-US" sz="2100" dirty="0">
                <a:latin typeface="Arial" panose="020B0604020202020204" pitchFamily="34" charset="0"/>
                <a:cs typeface="Arial" panose="020B0604020202020204" pitchFamily="34" charset="0"/>
              </a:rPr>
              <a:t>referred to as a </a:t>
            </a:r>
            <a:r>
              <a:rPr lang="en-US" sz="2100" b="1" dirty="0" smtClean="0">
                <a:solidFill>
                  <a:srgbClr val="FF0000"/>
                </a:solidFill>
                <a:latin typeface="Arial" panose="020B0604020202020204" pitchFamily="34" charset="0"/>
                <a:cs typeface="Arial" panose="020B0604020202020204" pitchFamily="34" charset="0"/>
              </a:rPr>
              <a:t>webinar</a:t>
            </a:r>
            <a:r>
              <a:rPr lang="en-US" sz="2100" dirty="0" smtClean="0">
                <a:latin typeface="Arial" panose="020B0604020202020204" pitchFamily="34" charset="0"/>
                <a:cs typeface="Arial" panose="020B0604020202020204" pitchFamily="34" charset="0"/>
              </a:rPr>
              <a:t>, </a:t>
            </a:r>
            <a:r>
              <a:rPr lang="en-US" sz="2100" dirty="0">
                <a:latin typeface="Arial" panose="020B0604020202020204" pitchFamily="34" charset="0"/>
                <a:cs typeface="Arial" panose="020B0604020202020204" pitchFamily="34" charset="0"/>
              </a:rPr>
              <a:t>uses the internet to </a:t>
            </a:r>
            <a:r>
              <a:rPr lang="en-US" sz="2100" dirty="0" smtClean="0">
                <a:latin typeface="Arial" panose="020B0604020202020204" pitchFamily="34" charset="0"/>
                <a:cs typeface="Arial" panose="020B0604020202020204" pitchFamily="34" charset="0"/>
              </a:rPr>
              <a:t>permit conferencing </a:t>
            </a:r>
            <a:r>
              <a:rPr lang="en-US" sz="2100" dirty="0">
                <a:latin typeface="Arial" panose="020B0604020202020204" pitchFamily="34" charset="0"/>
                <a:cs typeface="Arial" panose="020B0604020202020204" pitchFamily="34" charset="0"/>
              </a:rPr>
              <a:t>to take place. Multiple computers are used with this system, </a:t>
            </a:r>
            <a:r>
              <a:rPr lang="en-US" sz="2100" dirty="0" smtClean="0">
                <a:latin typeface="Arial" panose="020B0604020202020204" pitchFamily="34" charset="0"/>
                <a:cs typeface="Arial" panose="020B0604020202020204" pitchFamily="34" charset="0"/>
              </a:rPr>
              <a:t>all connected </a:t>
            </a:r>
            <a:r>
              <a:rPr lang="en-US" sz="2100" dirty="0">
                <a:latin typeface="Arial" panose="020B0604020202020204" pitchFamily="34" charset="0"/>
                <a:cs typeface="Arial" panose="020B0604020202020204" pitchFamily="34" charset="0"/>
              </a:rPr>
              <a:t>over the internet. As with video conferencing, it is carried out in </a:t>
            </a:r>
            <a:r>
              <a:rPr lang="en-US" sz="2100" dirty="0" smtClean="0">
                <a:latin typeface="Arial" panose="020B0604020202020204" pitchFamily="34" charset="0"/>
                <a:cs typeface="Arial" panose="020B0604020202020204" pitchFamily="34" charset="0"/>
              </a:rPr>
              <a:t>real time </a:t>
            </a:r>
            <a:r>
              <a:rPr lang="en-US" sz="2100" dirty="0">
                <a:latin typeface="Arial" panose="020B0604020202020204" pitchFamily="34" charset="0"/>
                <a:cs typeface="Arial" panose="020B0604020202020204" pitchFamily="34" charset="0"/>
              </a:rPr>
              <a:t>and allows the following types of meeting to take place:</a:t>
            </a:r>
          </a:p>
          <a:p>
            <a:pPr marL="896938" indent="-4572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business </a:t>
            </a:r>
            <a:r>
              <a:rPr lang="en-US" sz="2100" dirty="0">
                <a:latin typeface="Arial" panose="020B0604020202020204" pitchFamily="34" charset="0"/>
                <a:cs typeface="Arial" panose="020B0604020202020204" pitchFamily="34" charset="0"/>
              </a:rPr>
              <a:t>meetings to discuss new ideas</a:t>
            </a:r>
          </a:p>
          <a:p>
            <a:pPr marL="896938" indent="-4572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presentations</a:t>
            </a:r>
            <a:endParaRPr lang="en-US" sz="2100" dirty="0">
              <a:latin typeface="Arial" panose="020B0604020202020204" pitchFamily="34" charset="0"/>
              <a:cs typeface="Arial" panose="020B0604020202020204" pitchFamily="34" charset="0"/>
            </a:endParaRPr>
          </a:p>
          <a:p>
            <a:pPr marL="896938" indent="-457200">
              <a:buClr>
                <a:schemeClr val="accent6">
                  <a:lumMod val="50000"/>
                </a:schemeClr>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online </a:t>
            </a:r>
            <a:r>
              <a:rPr lang="en-US" sz="2100" dirty="0">
                <a:latin typeface="Arial" panose="020B0604020202020204" pitchFamily="34" charset="0"/>
                <a:cs typeface="Arial" panose="020B0604020202020204" pitchFamily="34" charset="0"/>
              </a:rPr>
              <a:t>education or training.</a:t>
            </a:r>
          </a:p>
          <a:p>
            <a:pPr marL="457200" indent="-457200">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The only requirement is a computer and a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high-speed</a:t>
            </a:r>
            <a:r>
              <a:rPr lang="en-US" sz="2100" dirty="0">
                <a:latin typeface="Arial" panose="020B0604020202020204" pitchFamily="34" charset="0"/>
                <a:cs typeface="Arial" panose="020B0604020202020204" pitchFamily="34" charset="0"/>
              </a:rPr>
              <a:t>, stable internet connection.</a:t>
            </a:r>
          </a:p>
          <a:p>
            <a:pPr marL="457200" indent="-457200">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To carry out web conferencing, each user either downloads an application or </a:t>
            </a:r>
            <a:r>
              <a:rPr lang="en-US" sz="2100" dirty="0" smtClean="0">
                <a:latin typeface="Arial" panose="020B0604020202020204" pitchFamily="34" charset="0"/>
                <a:cs typeface="Arial" panose="020B0604020202020204" pitchFamily="34" charset="0"/>
              </a:rPr>
              <a:t>logs on </a:t>
            </a:r>
            <a:r>
              <a:rPr lang="en-US" sz="2100" dirty="0">
                <a:latin typeface="Arial" panose="020B0604020202020204" pitchFamily="34" charset="0"/>
                <a:cs typeface="Arial" panose="020B0604020202020204" pitchFamily="34" charset="0"/>
              </a:rPr>
              <a:t>to a website from a link supplied in an email from the conference organiser.</a:t>
            </a:r>
          </a:p>
          <a:p>
            <a:pPr marL="457200" indent="-457200">
              <a:buClr>
                <a:schemeClr val="accent6">
                  <a:lumMod val="50000"/>
                </a:schemeClr>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Delegates can leave or join the conference as they wish. The organiser </a:t>
            </a:r>
            <a:r>
              <a:rPr lang="en-US" sz="2100" dirty="0" smtClean="0">
                <a:latin typeface="Arial" panose="020B0604020202020204" pitchFamily="34" charset="0"/>
                <a:cs typeface="Arial" panose="020B0604020202020204" pitchFamily="34" charset="0"/>
              </a:rPr>
              <a:t>can decide </a:t>
            </a:r>
            <a:r>
              <a:rPr lang="en-US" sz="2100" dirty="0">
                <a:latin typeface="Arial" panose="020B0604020202020204" pitchFamily="34" charset="0"/>
                <a:cs typeface="Arial" panose="020B0604020202020204" pitchFamily="34" charset="0"/>
              </a:rPr>
              <a:t>on who can speak at any time using the control panel on their computer</a:t>
            </a:r>
            <a:r>
              <a:rPr lang="en-US" sz="2100" dirty="0" smtClean="0">
                <a:latin typeface="Arial" panose="020B0604020202020204" pitchFamily="34" charset="0"/>
                <a:cs typeface="Arial" panose="020B0604020202020204" pitchFamily="34" charset="0"/>
              </a:rPr>
              <a:t>.</a:t>
            </a:r>
            <a:endParaRPr lang="en-US" sz="2100" dirty="0">
              <a:latin typeface="Arial" panose="020B0604020202020204" pitchFamily="34" charset="0"/>
              <a:cs typeface="Arial" panose="020B0604020202020204" pitchFamily="34" charset="0"/>
            </a:endParaRPr>
          </a:p>
        </p:txBody>
      </p:sp>
      <p:pic>
        <p:nvPicPr>
          <p:cNvPr id="20482" name="Picture 2" descr="Image result for webin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2780928"/>
            <a:ext cx="2664296" cy="1806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466650"/>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76</a:t>
            </a:r>
            <a:endParaRPr lang="en-GB" sz="2400" b="1" dirty="0">
              <a:latin typeface="Arial" panose="020B0604020202020204" pitchFamily="34" charset="0"/>
              <a:cs typeface="Arial" panose="020B0604020202020204" pitchFamily="34" charset="0"/>
            </a:endParaRPr>
          </a:p>
        </p:txBody>
      </p:sp>
      <p:sp>
        <p:nvSpPr>
          <p:cNvPr id="18" name="Title 1"/>
          <p:cNvSpPr>
            <a:spLocks noGrp="1"/>
          </p:cNvSpPr>
          <p:nvPr>
            <p:ph type="title"/>
          </p:nvPr>
        </p:nvSpPr>
        <p:spPr>
          <a:xfrm>
            <a:off x="107504" y="116632"/>
            <a:ext cx="7776864" cy="432048"/>
          </a:xfrm>
        </p:spPr>
        <p:txBody>
          <a:bodyPr>
            <a:noAutofit/>
          </a:bodyPr>
          <a:lstStyle/>
          <a:p>
            <a:r>
              <a:rPr lang="en-GB" dirty="0" smtClean="0"/>
              <a:t>4.2.5 – Network Communication</a:t>
            </a:r>
            <a:endParaRPr lang="en-GB" b="1" dirty="0" smtClean="0"/>
          </a:p>
        </p:txBody>
      </p:sp>
      <p:sp>
        <p:nvSpPr>
          <p:cNvPr id="4" name="Rectangle 3"/>
          <p:cNvSpPr/>
          <p:nvPr/>
        </p:nvSpPr>
        <p:spPr>
          <a:xfrm>
            <a:off x="348208" y="1076208"/>
            <a:ext cx="8472264" cy="5647700"/>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900" dirty="0" smtClean="0">
                <a:latin typeface="Arial" panose="020B0604020202020204" pitchFamily="34" charset="0"/>
                <a:cs typeface="Arial" panose="020B0604020202020204" pitchFamily="34" charset="0"/>
              </a:rPr>
              <a:t>If </a:t>
            </a:r>
            <a:r>
              <a:rPr lang="en-US" sz="1900" dirty="0">
                <a:latin typeface="Arial" panose="020B0604020202020204" pitchFamily="34" charset="0"/>
                <a:cs typeface="Arial" panose="020B0604020202020204" pitchFamily="34" charset="0"/>
              </a:rPr>
              <a:t>a delegate wishes to speak, they raise a flag next to their name. Delegates </a:t>
            </a:r>
            <a:r>
              <a:rPr lang="en-US" sz="1900" dirty="0" smtClean="0">
                <a:latin typeface="Arial" panose="020B0604020202020204" pitchFamily="34" charset="0"/>
                <a:cs typeface="Arial" panose="020B0604020202020204" pitchFamily="34" charset="0"/>
              </a:rPr>
              <a:t>can post </a:t>
            </a:r>
            <a:r>
              <a:rPr lang="en-US" sz="1900" dirty="0">
                <a:latin typeface="Arial" panose="020B0604020202020204" pitchFamily="34" charset="0"/>
                <a:cs typeface="Arial" panose="020B0604020202020204" pitchFamily="34" charset="0"/>
              </a:rPr>
              <a:t>comments using instant messaging for all delegates to see at any </a:t>
            </a:r>
            <a:r>
              <a:rPr lang="en-US" sz="1900" dirty="0" smtClean="0">
                <a:latin typeface="Arial" panose="020B0604020202020204" pitchFamily="34" charset="0"/>
                <a:cs typeface="Arial" panose="020B0604020202020204" pitchFamily="34" charset="0"/>
              </a:rPr>
              <a:t>time. Some </a:t>
            </a:r>
            <a:r>
              <a:rPr lang="en-US" sz="1900" dirty="0">
                <a:latin typeface="Arial" panose="020B0604020202020204" pitchFamily="34" charset="0"/>
                <a:cs typeface="Arial" panose="020B0604020202020204" pitchFamily="34" charset="0"/>
              </a:rPr>
              <a:t>of the main features include:</a:t>
            </a:r>
          </a:p>
          <a:p>
            <a:pPr marL="896938" indent="-371475">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slide </a:t>
            </a:r>
            <a:r>
              <a:rPr lang="en-US" sz="1900" dirty="0">
                <a:latin typeface="Arial" panose="020B0604020202020204" pitchFamily="34" charset="0"/>
                <a:cs typeface="Arial" panose="020B0604020202020204" pitchFamily="34" charset="0"/>
              </a:rPr>
              <a:t>presentations using presentation software that can be posted on </a:t>
            </a:r>
            <a:r>
              <a:rPr lang="en-US" sz="1900" dirty="0" smtClean="0">
                <a:latin typeface="Arial" panose="020B0604020202020204" pitchFamily="34" charset="0"/>
                <a:cs typeface="Arial" panose="020B0604020202020204" pitchFamily="34" charset="0"/>
              </a:rPr>
              <a:t>the conference </a:t>
            </a:r>
            <a:r>
              <a:rPr lang="en-US" sz="1900" dirty="0">
                <a:latin typeface="Arial" panose="020B0604020202020204" pitchFamily="34" charset="0"/>
                <a:cs typeface="Arial" panose="020B0604020202020204" pitchFamily="34" charset="0"/>
              </a:rPr>
              <a:t>website in advance of the meeting</a:t>
            </a:r>
          </a:p>
          <a:p>
            <a:pPr marL="896938" indent="-371475">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it </a:t>
            </a:r>
            <a:r>
              <a:rPr lang="en-US" sz="1900" dirty="0">
                <a:latin typeface="Arial" panose="020B0604020202020204" pitchFamily="34" charset="0"/>
                <a:cs typeface="Arial" panose="020B0604020202020204" pitchFamily="34" charset="0"/>
              </a:rPr>
              <a:t>is possible for any delegate to draw or write on a 'whiteboard' using </a:t>
            </a:r>
            <a:r>
              <a:rPr lang="en-US" sz="1900" dirty="0" smtClean="0">
                <a:latin typeface="Arial" panose="020B0604020202020204" pitchFamily="34" charset="0"/>
                <a:cs typeface="Arial" panose="020B0604020202020204" pitchFamily="34" charset="0"/>
              </a:rPr>
              <a:t>their own </a:t>
            </a:r>
            <a:r>
              <a:rPr lang="en-US" sz="1900" dirty="0">
                <a:latin typeface="Arial" panose="020B0604020202020204" pitchFamily="34" charset="0"/>
                <a:cs typeface="Arial" panose="020B0604020202020204" pitchFamily="34" charset="0"/>
              </a:rPr>
              <a:t>keyboard or mouse</a:t>
            </a:r>
          </a:p>
          <a:p>
            <a:pPr marL="896938" indent="-371475">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it </a:t>
            </a:r>
            <a:r>
              <a:rPr lang="en-US" sz="1900" dirty="0">
                <a:latin typeface="Arial" panose="020B0604020202020204" pitchFamily="34" charset="0"/>
                <a:cs typeface="Arial" panose="020B0604020202020204" pitchFamily="34" charset="0"/>
              </a:rPr>
              <a:t>is possible to transmit images or videos using the webcam throughout </a:t>
            </a:r>
            <a:r>
              <a:rPr lang="en-US" sz="1900" dirty="0" smtClean="0">
                <a:latin typeface="Arial" panose="020B0604020202020204" pitchFamily="34" charset="0"/>
                <a:cs typeface="Arial" panose="020B0604020202020204" pitchFamily="34" charset="0"/>
              </a:rPr>
              <a:t>the conference</a:t>
            </a:r>
            <a:endParaRPr lang="en-US" sz="1900" dirty="0">
              <a:latin typeface="Arial" panose="020B0604020202020204" pitchFamily="34" charset="0"/>
              <a:cs typeface="Arial" panose="020B0604020202020204" pitchFamily="34" charset="0"/>
            </a:endParaRPr>
          </a:p>
          <a:p>
            <a:pPr marL="896938" indent="-371475">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documents </a:t>
            </a:r>
            <a:r>
              <a:rPr lang="en-US" sz="1900" dirty="0">
                <a:latin typeface="Arial" panose="020B0604020202020204" pitchFamily="34" charset="0"/>
                <a:cs typeface="Arial" panose="020B0604020202020204" pitchFamily="34" charset="0"/>
              </a:rPr>
              <a:t>can be shared by uploading them to the website before </a:t>
            </a:r>
            <a:r>
              <a:rPr lang="en-US" sz="1900" dirty="0" smtClean="0">
                <a:latin typeface="Arial" panose="020B0604020202020204" pitchFamily="34" charset="0"/>
                <a:cs typeface="Arial" panose="020B0604020202020204" pitchFamily="34" charset="0"/>
              </a:rPr>
              <a:t>the conference </a:t>
            </a:r>
            <a:r>
              <a:rPr lang="en-US" sz="1900" dirty="0">
                <a:latin typeface="Arial" panose="020B0604020202020204" pitchFamily="34" charset="0"/>
                <a:cs typeface="Arial" panose="020B0604020202020204" pitchFamily="34" charset="0"/>
              </a:rPr>
              <a:t>begins</a:t>
            </a:r>
          </a:p>
          <a:p>
            <a:pPr marL="896938" indent="-371475">
              <a:buClr>
                <a:schemeClr val="accent6">
                  <a:lumMod val="50000"/>
                </a:schemeClr>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as </a:t>
            </a:r>
            <a:r>
              <a:rPr lang="en-US" sz="1900" dirty="0">
                <a:latin typeface="Arial" panose="020B0604020202020204" pitchFamily="34" charset="0"/>
                <a:cs typeface="Arial" panose="020B0604020202020204" pitchFamily="34" charset="0"/>
              </a:rPr>
              <a:t>described earlier, it is possible to chat verbally or by using </a:t>
            </a:r>
            <a:r>
              <a:rPr lang="en-US" sz="1900" dirty="0" smtClean="0">
                <a:latin typeface="Arial" panose="020B0604020202020204" pitchFamily="34" charset="0"/>
                <a:cs typeface="Arial" panose="020B0604020202020204" pitchFamily="34" charset="0"/>
              </a:rPr>
              <a:t>instant messaging </a:t>
            </a:r>
            <a:r>
              <a:rPr lang="en-US" sz="1900" dirty="0">
                <a:latin typeface="Arial" panose="020B0604020202020204" pitchFamily="34" charset="0"/>
                <a:cs typeface="Arial" panose="020B0604020202020204" pitchFamily="34" charset="0"/>
              </a:rPr>
              <a:t>throughout the conference.</a:t>
            </a:r>
          </a:p>
          <a:p>
            <a:pPr marL="457200" indent="-457200">
              <a:buClr>
                <a:schemeClr val="accent6">
                  <a:lumMod val="50000"/>
                </a:schemeClr>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As indicated earlier, web conferencing </a:t>
            </a:r>
            <a:r>
              <a:rPr lang="en-US" sz="1900" dirty="0" smtClean="0">
                <a:latin typeface="Arial" panose="020B0604020202020204" pitchFamily="34" charset="0"/>
                <a:cs typeface="Arial" panose="020B0604020202020204" pitchFamily="34" charset="0"/>
              </a:rPr>
              <a:t>clearly </a:t>
            </a:r>
            <a:r>
              <a:rPr lang="en-US" sz="1900" dirty="0">
                <a:latin typeface="Arial" panose="020B0604020202020204" pitchFamily="34" charset="0"/>
                <a:cs typeface="Arial" panose="020B0604020202020204" pitchFamily="34" charset="0"/>
              </a:rPr>
              <a:t>links into video conferencing </a:t>
            </a:r>
            <a:r>
              <a:rPr lang="en-US" sz="1900" dirty="0" smtClean="0">
                <a:latin typeface="Arial" panose="020B0604020202020204" pitchFamily="34" charset="0"/>
                <a:cs typeface="Arial" panose="020B0604020202020204" pitchFamily="34" charset="0"/>
              </a:rPr>
              <a:t>and audio </a:t>
            </a:r>
            <a:r>
              <a:rPr lang="en-US" sz="1900" dirty="0">
                <a:latin typeface="Arial" panose="020B0604020202020204" pitchFamily="34" charset="0"/>
                <a:cs typeface="Arial" panose="020B0604020202020204" pitchFamily="34" charset="0"/>
              </a:rPr>
              <a:t>conferencing through the use </a:t>
            </a:r>
            <a:r>
              <a:rPr lang="en-US" sz="1900" dirty="0" smtClean="0">
                <a:latin typeface="Arial" panose="020B0604020202020204" pitchFamily="34" charset="0"/>
                <a:cs typeface="Arial" panose="020B0604020202020204" pitchFamily="34" charset="0"/>
              </a:rPr>
              <a:t>of webcams </a:t>
            </a:r>
            <a:r>
              <a:rPr lang="en-US" sz="1900" dirty="0">
                <a:latin typeface="Arial" panose="020B0604020202020204" pitchFamily="34" charset="0"/>
                <a:cs typeface="Arial" panose="020B0604020202020204" pitchFamily="34" charset="0"/>
              </a:rPr>
              <a:t>and built-in microphone </a:t>
            </a:r>
            <a:r>
              <a:rPr lang="en-US" sz="1900" dirty="0" smtClean="0">
                <a:latin typeface="Arial" panose="020B0604020202020204" pitchFamily="34" charset="0"/>
                <a:cs typeface="Arial" panose="020B0604020202020204" pitchFamily="34" charset="0"/>
              </a:rPr>
              <a:t>and speakers</a:t>
            </a:r>
            <a:r>
              <a:rPr lang="en-US" sz="1900" dirty="0">
                <a:latin typeface="Arial" panose="020B0604020202020204" pitchFamily="34" charset="0"/>
                <a:cs typeface="Arial" panose="020B0604020202020204" pitchFamily="34" charset="0"/>
              </a:rPr>
              <a:t>. Essentially it is possible to have a conference using any device that </a:t>
            </a:r>
            <a:r>
              <a:rPr lang="en-US" sz="1900" dirty="0" smtClean="0">
                <a:latin typeface="Arial" panose="020B0604020202020204" pitchFamily="34" charset="0"/>
                <a:cs typeface="Arial" panose="020B0604020202020204" pitchFamily="34" charset="0"/>
              </a:rPr>
              <a:t>allows these </a:t>
            </a:r>
            <a:r>
              <a:rPr lang="en-US" sz="1900" dirty="0">
                <a:latin typeface="Arial" panose="020B0604020202020204" pitchFamily="34" charset="0"/>
                <a:cs typeface="Arial" panose="020B0604020202020204" pitchFamily="34" charset="0"/>
              </a:rPr>
              <a:t>functions (for example, tablets and smartphones would both permit </a:t>
            </a:r>
            <a:r>
              <a:rPr lang="en-US" sz="1900" dirty="0" smtClean="0">
                <a:latin typeface="Arial" panose="020B0604020202020204" pitchFamily="34" charset="0"/>
                <a:cs typeface="Arial" panose="020B0604020202020204" pitchFamily="34" charset="0"/>
              </a:rPr>
              <a:t>this type </a:t>
            </a:r>
            <a:r>
              <a:rPr lang="en-US" sz="1900" dirty="0">
                <a:latin typeface="Arial" panose="020B0604020202020204" pitchFamily="34" charset="0"/>
                <a:cs typeface="Arial" panose="020B0604020202020204" pitchFamily="34" charset="0"/>
              </a:rPr>
              <a:t>of group communication).</a:t>
            </a:r>
            <a:endParaRPr lang="en-GB" sz="1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8201746"/>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November 2009 </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037874055"/>
              </p:ext>
            </p:extLst>
          </p:nvPr>
        </p:nvGraphicFramePr>
        <p:xfrm>
          <a:off x="323528" y="1196752"/>
          <a:ext cx="8496622" cy="5397246"/>
        </p:xfrm>
        <a:graphic>
          <a:graphicData uri="http://schemas.openxmlformats.org/drawingml/2006/table">
            <a:tbl>
              <a:tblPr firstRow="1" bandRow="1">
                <a:tableStyleId>{2D5ABB26-0587-4C30-8999-92F81FD0307C}</a:tableStyleId>
              </a:tblPr>
              <a:tblGrid>
                <a:gridCol w="8496622"/>
              </a:tblGrid>
              <a:tr h="4680520">
                <a:tc>
                  <a:txBody>
                    <a:bodyPr/>
                    <a:lstStyle/>
                    <a:p>
                      <a:pPr marL="457200" lvl="0" indent="-457200">
                        <a:lnSpc>
                          <a:spcPts val="3000"/>
                        </a:lnSpc>
                        <a:buClr>
                          <a:srgbClr val="00B050"/>
                        </a:buClr>
                        <a:buFont typeface="+mj-lt"/>
                        <a:buAutoNum type="arabicPeriod" startAt="13"/>
                      </a:pPr>
                      <a:r>
                        <a:rPr kumimoji="0" lang="en-US" sz="2000" b="0" kern="1200" dirty="0" smtClean="0">
                          <a:solidFill>
                            <a:srgbClr val="FF0000"/>
                          </a:solidFill>
                          <a:effectLst/>
                          <a:latin typeface="Calibri" panose="020F0502020204030204" pitchFamily="34" charset="0"/>
                          <a:ea typeface="+mn-ea"/>
                          <a:cs typeface="+mn-cs"/>
                        </a:rPr>
                        <a:t>(a) Name two network devices that could be used to connect a LAN to a WAN.</a:t>
                      </a:r>
                    </a:p>
                    <a:p>
                      <a:pPr marL="0" lvl="0" indent="0">
                        <a:lnSpc>
                          <a:spcPts val="3000"/>
                        </a:lnSpc>
                        <a:buClr>
                          <a:srgbClr val="00B050"/>
                        </a:buClr>
                        <a:buFont typeface="+mj-lt"/>
                        <a:buNone/>
                      </a:pPr>
                      <a:r>
                        <a:rPr kumimoji="0" lang="en-GB" sz="2000" b="0" kern="1200" dirty="0" smtClean="0">
                          <a:solidFill>
                            <a:srgbClr val="FF0000"/>
                          </a:solidFill>
                          <a:effectLst/>
                          <a:latin typeface="Calibri" panose="020F0502020204030204" pitchFamily="34" charset="0"/>
                          <a:ea typeface="+mn-ea"/>
                          <a:cs typeface="+mn-cs"/>
                        </a:rPr>
                        <a:t>1 ________________________________________________________________</a:t>
                      </a:r>
                    </a:p>
                    <a:p>
                      <a:pPr marL="0" lvl="0" indent="0">
                        <a:lnSpc>
                          <a:spcPts val="3000"/>
                        </a:lnSpc>
                        <a:buClr>
                          <a:srgbClr val="00B050"/>
                        </a:buClr>
                        <a:buFont typeface="+mj-lt"/>
                        <a:buNone/>
                      </a:pPr>
                      <a:r>
                        <a:rPr kumimoji="0" lang="en-GB" sz="2000" b="0" kern="1200" dirty="0" smtClean="0">
                          <a:solidFill>
                            <a:srgbClr val="FF0000"/>
                          </a:solidFill>
                          <a:effectLst/>
                          <a:latin typeface="Calibri" panose="020F0502020204030204" pitchFamily="34" charset="0"/>
                          <a:ea typeface="+mn-ea"/>
                          <a:cs typeface="+mn-cs"/>
                        </a:rPr>
                        <a:t>2</a:t>
                      </a:r>
                      <a:r>
                        <a:rPr kumimoji="0" lang="en-GB" sz="2000" b="0" kern="1200" baseline="0" dirty="0" smtClean="0">
                          <a:solidFill>
                            <a:srgbClr val="FF0000"/>
                          </a:solidFill>
                          <a:effectLst/>
                          <a:latin typeface="Calibri" panose="020F0502020204030204" pitchFamily="34" charset="0"/>
                          <a:ea typeface="+mn-ea"/>
                          <a:cs typeface="+mn-cs"/>
                        </a:rPr>
                        <a:t> _____________________________________________________________ [2]</a:t>
                      </a:r>
                    </a:p>
                    <a:p>
                      <a:pPr marL="449263" lvl="0" indent="0">
                        <a:lnSpc>
                          <a:spcPts val="3000"/>
                        </a:lnSpc>
                        <a:buClr>
                          <a:srgbClr val="00B050"/>
                        </a:buClr>
                        <a:buFont typeface="+mj-lt"/>
                        <a:buNone/>
                      </a:pPr>
                      <a:r>
                        <a:rPr kumimoji="0" lang="en-US" sz="2000" b="0" kern="1200" baseline="0" dirty="0" smtClean="0">
                          <a:solidFill>
                            <a:srgbClr val="FF0000"/>
                          </a:solidFill>
                          <a:effectLst/>
                          <a:latin typeface="Calibri" panose="020F0502020204030204" pitchFamily="34" charset="0"/>
                          <a:ea typeface="+mn-ea"/>
                          <a:cs typeface="+mn-cs"/>
                        </a:rPr>
                        <a:t>(b) Describe the differences between a WAN and a LAN</a:t>
                      </a:r>
                    </a:p>
                    <a:p>
                      <a:pPr marL="0" lvl="0" indent="0">
                        <a:lnSpc>
                          <a:spcPts val="3000"/>
                        </a:lnSpc>
                        <a:buClr>
                          <a:srgbClr val="00B050"/>
                        </a:buClr>
                        <a:buFont typeface="+mj-lt"/>
                        <a:buNone/>
                      </a:pPr>
                      <a:r>
                        <a:rPr kumimoji="0" lang="en-US" sz="2000" b="0" kern="1200" baseline="0" dirty="0" smtClean="0">
                          <a:solidFill>
                            <a:srgbClr val="FF0000"/>
                          </a:solidFill>
                          <a:effectLst/>
                          <a:latin typeface="Calibri" panose="020F0502020204030204" pitchFamily="34" charset="0"/>
                          <a:ea typeface="+mn-ea"/>
                          <a:cs typeface="+mn-cs"/>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[5]</a:t>
                      </a:r>
                      <a:endParaRPr kumimoji="0" lang="en-GB" sz="2000" b="0" kern="1200" baseline="0" dirty="0" smtClean="0">
                        <a:solidFill>
                          <a:srgbClr val="FF0000"/>
                        </a:solidFill>
                        <a:effectLst/>
                        <a:latin typeface="Calibri" panose="020F0502020204030204" pitchFamily="34" charset="0"/>
                        <a:ea typeface="+mn-ea"/>
                        <a:cs typeface="+mn-cs"/>
                      </a:endParaRPr>
                    </a:p>
                  </a:txBody>
                  <a:tcPr/>
                </a:tc>
              </a:tr>
            </a:tbl>
          </a:graphicData>
        </a:graphic>
      </p:graphicFrame>
      <p:sp>
        <p:nvSpPr>
          <p:cNvPr id="8" name="TextBox 7">
            <a:hlinkClick r:id="rId3" action="ppaction://hlinkfile"/>
          </p:cNvPr>
          <p:cNvSpPr txBox="1"/>
          <p:nvPr/>
        </p:nvSpPr>
        <p:spPr>
          <a:xfrm>
            <a:off x="8388424" y="1093803"/>
            <a:ext cx="360040" cy="830997"/>
          </a:xfrm>
          <a:prstGeom prst="rect">
            <a:avLst/>
          </a:prstGeom>
          <a:noFill/>
        </p:spPr>
        <p:txBody>
          <a:bodyPr wrap="square" rtlCol="0">
            <a:spAutoFit/>
          </a:bodyPr>
          <a:lstStyle/>
          <a:p>
            <a:r>
              <a:rPr lang="en-US" sz="4800" b="1" dirty="0" smtClean="0">
                <a:solidFill>
                  <a:srgbClr val="0070C0"/>
                </a:solidFill>
              </a:rPr>
              <a:t>?</a:t>
            </a:r>
            <a:endParaRPr lang="en-GB" sz="3200" b="1" dirty="0">
              <a:solidFill>
                <a:srgbClr val="0070C0"/>
              </a:solidFill>
            </a:endParaRPr>
          </a:p>
        </p:txBody>
      </p:sp>
    </p:spTree>
    <p:extLst>
      <p:ext uri="{BB962C8B-B14F-4D97-AF65-F5344CB8AC3E}">
        <p14:creationId xmlns:p14="http://schemas.microsoft.com/office/powerpoint/2010/main" val="3755144996"/>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November 2009 </a:t>
            </a:r>
            <a:endParaRPr lang="en-GB" sz="42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2509341955"/>
              </p:ext>
            </p:extLst>
          </p:nvPr>
        </p:nvGraphicFramePr>
        <p:xfrm>
          <a:off x="323528" y="1219552"/>
          <a:ext cx="8424936" cy="4297680"/>
        </p:xfrm>
        <a:graphic>
          <a:graphicData uri="http://schemas.openxmlformats.org/drawingml/2006/table">
            <a:tbl>
              <a:tblPr firstRow="1" bandRow="1">
                <a:tableStyleId>{BC89EF96-8CEA-46FF-86C4-4CE0E7609802}</a:tableStyleId>
              </a:tblPr>
              <a:tblGrid>
                <a:gridCol w="1008112"/>
                <a:gridCol w="4608512"/>
                <a:gridCol w="2808312"/>
              </a:tblGrid>
              <a:tr h="370840">
                <a:tc>
                  <a:txBody>
                    <a:bodyPr/>
                    <a:lstStyle/>
                    <a:p>
                      <a:r>
                        <a:rPr lang="en-GB" dirty="0" smtClean="0">
                          <a:latin typeface="Arial" panose="020B0604020202020204" pitchFamily="34" charset="0"/>
                          <a:cs typeface="Arial" panose="020B0604020202020204" pitchFamily="34" charset="0"/>
                        </a:rPr>
                        <a:t>13 (a)</a:t>
                      </a:r>
                      <a:endParaRPr lang="en-GB"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Two </a:t>
                      </a:r>
                      <a:r>
                        <a:rPr lang="en-US" b="0" dirty="0" smtClean="0">
                          <a:latin typeface="Arial" panose="020B0604020202020204" pitchFamily="34" charset="0"/>
                          <a:cs typeface="Arial" panose="020B0604020202020204" pitchFamily="34" charset="0"/>
                        </a:rPr>
                        <a:t>from:</a:t>
                      </a:r>
                    </a:p>
                    <a:p>
                      <a:r>
                        <a:rPr lang="en-US" b="0" dirty="0" smtClean="0">
                          <a:latin typeface="Arial" panose="020B0604020202020204" pitchFamily="34" charset="0"/>
                          <a:cs typeface="Arial" panose="020B0604020202020204" pitchFamily="34" charset="0"/>
                        </a:rPr>
                        <a:t>Modem</a:t>
                      </a:r>
                    </a:p>
                    <a:p>
                      <a:r>
                        <a:rPr lang="en-US" b="0" dirty="0" smtClean="0">
                          <a:latin typeface="Arial" panose="020B0604020202020204" pitchFamily="34" charset="0"/>
                          <a:cs typeface="Arial" panose="020B0604020202020204" pitchFamily="34" charset="0"/>
                        </a:rPr>
                        <a:t>Router</a:t>
                      </a:r>
                    </a:p>
                    <a:p>
                      <a:r>
                        <a:rPr lang="en-US" b="0" dirty="0" smtClean="0">
                          <a:latin typeface="Arial" panose="020B0604020202020204" pitchFamily="34" charset="0"/>
                          <a:cs typeface="Arial" panose="020B0604020202020204" pitchFamily="34" charset="0"/>
                        </a:rPr>
                        <a:t>Or any other suitable answer</a:t>
                      </a:r>
                      <a:endParaRPr lang="en-GB" b="0" dirty="0">
                        <a:latin typeface="Arial" panose="020B0604020202020204" pitchFamily="34" charset="0"/>
                        <a:cs typeface="Arial" panose="020B0604020202020204" pitchFamily="34" charset="0"/>
                      </a:endParaRPr>
                    </a:p>
                  </a:txBody>
                  <a:tcPr/>
                </a:tc>
                <a:tc>
                  <a:txBody>
                    <a:bodyPr/>
                    <a:lstStyle/>
                    <a:p>
                      <a:pPr algn="ctr"/>
                      <a:endParaRPr lang="en-GB" dirty="0" smtClean="0">
                        <a:latin typeface="Arial" panose="020B0604020202020204" pitchFamily="34" charset="0"/>
                        <a:cs typeface="Arial" panose="020B0604020202020204" pitchFamily="34" charset="0"/>
                      </a:endParaRPr>
                    </a:p>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b="1" dirty="0" smtClean="0">
                          <a:latin typeface="Arial" panose="020B0604020202020204" pitchFamily="34" charset="0"/>
                          <a:cs typeface="Arial" panose="020B0604020202020204" pitchFamily="34" charset="0"/>
                        </a:rPr>
                        <a:t>(b)</a:t>
                      </a:r>
                      <a:endParaRPr lang="en-GB" b="1"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Five</a:t>
                      </a: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from:</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WAN is a wide area network</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WAN covers a large geographical area/worldwide</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The Internet is a WAN</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LAN is a Local Area Network</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LAN covers a small area such as one building/A school network is a LAN</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A WAN consists of connected LANs</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More difficult to share peripherals using a WAN</a:t>
                      </a:r>
                      <a:endParaRPr lang="en-GB" dirty="0">
                        <a:latin typeface="Arial" panose="020B0604020202020204" pitchFamily="34" charset="0"/>
                        <a:cs typeface="Arial" panose="020B0604020202020204" pitchFamily="34" charset="0"/>
                      </a:endParaRPr>
                    </a:p>
                  </a:txBody>
                  <a:tcPr/>
                </a:tc>
                <a:tc>
                  <a:txBody>
                    <a:bodyPr/>
                    <a:lstStyle/>
                    <a:p>
                      <a:pPr algn="ctr"/>
                      <a:endParaRPr lang="en-GB" b="1" dirty="0" smtClean="0">
                        <a:latin typeface="Arial" panose="020B0604020202020204" pitchFamily="34" charset="0"/>
                        <a:cs typeface="Arial" panose="020B0604020202020204" pitchFamily="34" charset="0"/>
                      </a:endParaRPr>
                    </a:p>
                    <a:p>
                      <a:pPr algn="ctr"/>
                      <a:endParaRPr lang="en-GB" b="1" dirty="0" smtClean="0">
                        <a:latin typeface="Arial" panose="020B0604020202020204" pitchFamily="34" charset="0"/>
                        <a:cs typeface="Arial" panose="020B0604020202020204" pitchFamily="34" charset="0"/>
                      </a:endParaRPr>
                    </a:p>
                    <a:p>
                      <a:pPr algn="ctr"/>
                      <a:endParaRPr lang="en-GB" b="1" dirty="0" smtClean="0">
                        <a:latin typeface="Arial" panose="020B0604020202020204" pitchFamily="34" charset="0"/>
                        <a:cs typeface="Arial" panose="020B0604020202020204" pitchFamily="34" charset="0"/>
                      </a:endParaRPr>
                    </a:p>
                    <a:p>
                      <a:pPr algn="ctr"/>
                      <a:endParaRPr lang="en-GB" b="1" dirty="0" smtClean="0">
                        <a:latin typeface="Arial" panose="020B0604020202020204" pitchFamily="34" charset="0"/>
                        <a:cs typeface="Arial" panose="020B0604020202020204" pitchFamily="34" charset="0"/>
                      </a:endParaRPr>
                    </a:p>
                    <a:p>
                      <a:pPr algn="ctr"/>
                      <a:endParaRPr lang="en-GB" b="1" dirty="0" smtClean="0">
                        <a:latin typeface="Arial" panose="020B0604020202020204" pitchFamily="34" charset="0"/>
                        <a:cs typeface="Arial" panose="020B0604020202020204" pitchFamily="34" charset="0"/>
                      </a:endParaRPr>
                    </a:p>
                    <a:p>
                      <a:pPr algn="ctr"/>
                      <a:r>
                        <a:rPr lang="en-GB" b="1" dirty="0" smtClean="0">
                          <a:latin typeface="Arial" panose="020B0604020202020204" pitchFamily="34" charset="0"/>
                          <a:cs typeface="Arial" panose="020B0604020202020204" pitchFamily="34" charset="0"/>
                        </a:rPr>
                        <a:t>[5]</a:t>
                      </a:r>
                      <a:endParaRPr lang="en-GB" b="1"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259760383"/>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November 2009 </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628287919"/>
              </p:ext>
            </p:extLst>
          </p:nvPr>
        </p:nvGraphicFramePr>
        <p:xfrm>
          <a:off x="323528" y="1196752"/>
          <a:ext cx="8496622" cy="852546"/>
        </p:xfrm>
        <a:graphic>
          <a:graphicData uri="http://schemas.openxmlformats.org/drawingml/2006/table">
            <a:tbl>
              <a:tblPr firstRow="1" bandRow="1">
                <a:tableStyleId>{2D5ABB26-0587-4C30-8999-92F81FD0307C}</a:tableStyleId>
              </a:tblPr>
              <a:tblGrid>
                <a:gridCol w="8496622"/>
              </a:tblGrid>
              <a:tr h="852546">
                <a:tc>
                  <a:txBody>
                    <a:bodyPr/>
                    <a:lstStyle/>
                    <a:p>
                      <a:pPr marL="457200" lvl="0" indent="-457200">
                        <a:lnSpc>
                          <a:spcPts val="3000"/>
                        </a:lnSpc>
                        <a:buClr>
                          <a:srgbClr val="00B050"/>
                        </a:buClr>
                        <a:buFont typeface="+mj-lt"/>
                        <a:buAutoNum type="arabicPeriod" startAt="15"/>
                      </a:pPr>
                      <a:r>
                        <a:rPr kumimoji="0" lang="en-US" sz="2400" b="0" kern="1200" dirty="0" smtClean="0">
                          <a:solidFill>
                            <a:srgbClr val="FF0000"/>
                          </a:solidFill>
                          <a:effectLst/>
                          <a:latin typeface="Calibri" panose="020F0502020204030204" pitchFamily="34" charset="0"/>
                          <a:ea typeface="+mn-ea"/>
                          <a:cs typeface="+mn-cs"/>
                        </a:rPr>
                        <a:t>Tick three essential components of a computer to be used in a video conferencing system. [3]</a:t>
                      </a:r>
                    </a:p>
                  </a:txBody>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542324254"/>
              </p:ext>
            </p:extLst>
          </p:nvPr>
        </p:nvGraphicFramePr>
        <p:xfrm>
          <a:off x="1523839" y="2160648"/>
          <a:ext cx="5784465" cy="4318764"/>
        </p:xfrm>
        <a:graphic>
          <a:graphicData uri="http://schemas.openxmlformats.org/drawingml/2006/table">
            <a:tbl>
              <a:tblPr firstRow="1" bandRow="1">
                <a:tableStyleId>{5940675A-B579-460E-94D1-54222C63F5DA}</a:tableStyleId>
              </a:tblPr>
              <a:tblGrid>
                <a:gridCol w="4873899"/>
                <a:gridCol w="910566"/>
              </a:tblGrid>
              <a:tr h="602954">
                <a:tc>
                  <a:txBody>
                    <a:bodyPr/>
                    <a:lstStyle/>
                    <a:p>
                      <a:endParaRPr lang="en-GB" dirty="0"/>
                    </a:p>
                  </a:txBody>
                  <a:tcPr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000" dirty="0" smtClean="0">
                          <a:sym typeface="Wingdings" panose="05000000000000000000" pitchFamily="2" charset="2"/>
                        </a:rPr>
                        <a:t></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2954">
                <a:tc>
                  <a:txBody>
                    <a:bodyPr/>
                    <a:lstStyle/>
                    <a:p>
                      <a:pPr algn="l"/>
                      <a:r>
                        <a:rPr lang="en-GB" sz="2400" dirty="0" smtClean="0">
                          <a:latin typeface="Arial" panose="020B0604020202020204" pitchFamily="34" charset="0"/>
                          <a:cs typeface="Arial" panose="020B0604020202020204" pitchFamily="34" charset="0"/>
                        </a:rPr>
                        <a:t>Graph Plotter</a:t>
                      </a:r>
                      <a:endParaRPr lang="en-GB" sz="24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602954">
                <a:tc>
                  <a:txBody>
                    <a:bodyPr/>
                    <a:lstStyle/>
                    <a:p>
                      <a:pPr algn="l"/>
                      <a:r>
                        <a:rPr lang="en-GB" sz="2400" dirty="0" err="1" smtClean="0">
                          <a:latin typeface="Arial" panose="020B0604020202020204" pitchFamily="34" charset="0"/>
                          <a:cs typeface="Arial" panose="020B0604020202020204" pitchFamily="34" charset="0"/>
                        </a:rPr>
                        <a:t>Trackerball</a:t>
                      </a:r>
                      <a:endParaRPr lang="en-GB" sz="24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l"/>
                      <a:endParaRPr lang="en-GB"/>
                    </a:p>
                  </a:txBody>
                  <a:tcPr anchor="ctr"/>
                </a:tc>
              </a:tr>
              <a:tr h="602954">
                <a:tc>
                  <a:txBody>
                    <a:bodyPr/>
                    <a:lstStyle/>
                    <a:p>
                      <a:pPr algn="l"/>
                      <a:r>
                        <a:rPr lang="en-GB" sz="2400" dirty="0" smtClean="0">
                          <a:latin typeface="Arial" panose="020B0604020202020204" pitchFamily="34" charset="0"/>
                          <a:cs typeface="Arial" panose="020B0604020202020204" pitchFamily="34" charset="0"/>
                        </a:rPr>
                        <a:t>Microphone</a:t>
                      </a:r>
                      <a:endParaRPr lang="en-GB" sz="2400" dirty="0">
                        <a:latin typeface="Arial" panose="020B0604020202020204" pitchFamily="34" charset="0"/>
                        <a:cs typeface="Arial" panose="020B0604020202020204" pitchFamily="34" charset="0"/>
                      </a:endParaRPr>
                    </a:p>
                  </a:txBody>
                  <a:tcPr anchor="ctr"/>
                </a:tc>
                <a:tc>
                  <a:txBody>
                    <a:bodyPr/>
                    <a:lstStyle/>
                    <a:p>
                      <a:pPr algn="l"/>
                      <a:endParaRPr lang="en-GB"/>
                    </a:p>
                  </a:txBody>
                  <a:tcPr anchor="ctr"/>
                </a:tc>
              </a:tr>
              <a:tr h="602954">
                <a:tc>
                  <a:txBody>
                    <a:bodyPr/>
                    <a:lstStyle/>
                    <a:p>
                      <a:pPr algn="l"/>
                      <a:r>
                        <a:rPr lang="en-GB" sz="2400" dirty="0" smtClean="0">
                          <a:latin typeface="Arial" panose="020B0604020202020204" pitchFamily="34" charset="0"/>
                          <a:cs typeface="Arial" panose="020B0604020202020204" pitchFamily="34" charset="0"/>
                        </a:rPr>
                        <a:t>Speakers</a:t>
                      </a:r>
                      <a:endParaRPr lang="en-GB" sz="2400" dirty="0">
                        <a:latin typeface="Arial" panose="020B0604020202020204" pitchFamily="34" charset="0"/>
                        <a:cs typeface="Arial" panose="020B0604020202020204" pitchFamily="34" charset="0"/>
                      </a:endParaRPr>
                    </a:p>
                  </a:txBody>
                  <a:tcPr anchor="ctr"/>
                </a:tc>
                <a:tc>
                  <a:txBody>
                    <a:bodyPr/>
                    <a:lstStyle/>
                    <a:p>
                      <a:pPr algn="l"/>
                      <a:endParaRPr lang="en-GB"/>
                    </a:p>
                  </a:txBody>
                  <a:tcPr anchor="ctr"/>
                </a:tc>
              </a:tr>
              <a:tr h="602954">
                <a:tc>
                  <a:txBody>
                    <a:bodyPr/>
                    <a:lstStyle/>
                    <a:p>
                      <a:pPr algn="l"/>
                      <a:r>
                        <a:rPr lang="en-GB" sz="2400" dirty="0" smtClean="0">
                          <a:latin typeface="Arial" panose="020B0604020202020204" pitchFamily="34" charset="0"/>
                          <a:cs typeface="Arial" panose="020B0604020202020204" pitchFamily="34" charset="0"/>
                        </a:rPr>
                        <a:t>Optical mark reader</a:t>
                      </a:r>
                      <a:endParaRPr lang="en-GB" sz="2400" dirty="0">
                        <a:latin typeface="Arial" panose="020B0604020202020204" pitchFamily="34" charset="0"/>
                        <a:cs typeface="Arial" panose="020B0604020202020204" pitchFamily="34" charset="0"/>
                      </a:endParaRPr>
                    </a:p>
                  </a:txBody>
                  <a:tcPr anchor="ctr"/>
                </a:tc>
                <a:tc>
                  <a:txBody>
                    <a:bodyPr/>
                    <a:lstStyle/>
                    <a:p>
                      <a:pPr algn="l"/>
                      <a:endParaRPr lang="en-GB"/>
                    </a:p>
                  </a:txBody>
                  <a:tcPr anchor="ctr"/>
                </a:tc>
              </a:tr>
              <a:tr h="602954">
                <a:tc>
                  <a:txBody>
                    <a:bodyPr/>
                    <a:lstStyle/>
                    <a:p>
                      <a:pPr algn="l"/>
                      <a:r>
                        <a:rPr lang="en-GB" sz="2400" dirty="0" smtClean="0">
                          <a:latin typeface="Arial" panose="020B0604020202020204" pitchFamily="34" charset="0"/>
                          <a:cs typeface="Arial" panose="020B0604020202020204" pitchFamily="34" charset="0"/>
                        </a:rPr>
                        <a:t>Web Cam</a:t>
                      </a:r>
                      <a:endParaRPr lang="en-GB" sz="2400" dirty="0">
                        <a:latin typeface="Arial" panose="020B0604020202020204" pitchFamily="34" charset="0"/>
                        <a:cs typeface="Arial" panose="020B0604020202020204" pitchFamily="34" charset="0"/>
                      </a:endParaRPr>
                    </a:p>
                  </a:txBody>
                  <a:tcPr anchor="ctr"/>
                </a:tc>
                <a:tc>
                  <a:txBody>
                    <a:bodyPr/>
                    <a:lstStyle/>
                    <a:p>
                      <a:pPr algn="l"/>
                      <a:endParaRPr lang="en-GB" dirty="0"/>
                    </a:p>
                  </a:txBody>
                  <a:tcPr anchor="ctr"/>
                </a:tc>
              </a:tr>
            </a:tbl>
          </a:graphicData>
        </a:graphic>
      </p:graphicFrame>
    </p:spTree>
    <p:extLst>
      <p:ext uri="{BB962C8B-B14F-4D97-AF65-F5344CB8AC3E}">
        <p14:creationId xmlns:p14="http://schemas.microsoft.com/office/powerpoint/2010/main" val="1509043525"/>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November 2009 </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628287919"/>
              </p:ext>
            </p:extLst>
          </p:nvPr>
        </p:nvGraphicFramePr>
        <p:xfrm>
          <a:off x="323528" y="1196752"/>
          <a:ext cx="8496622" cy="853440"/>
        </p:xfrm>
        <a:graphic>
          <a:graphicData uri="http://schemas.openxmlformats.org/drawingml/2006/table">
            <a:tbl>
              <a:tblPr firstRow="1" bandRow="1">
                <a:tableStyleId>{2D5ABB26-0587-4C30-8999-92F81FD0307C}</a:tableStyleId>
              </a:tblPr>
              <a:tblGrid>
                <a:gridCol w="8496622"/>
              </a:tblGrid>
              <a:tr h="852546">
                <a:tc>
                  <a:txBody>
                    <a:bodyPr/>
                    <a:lstStyle/>
                    <a:p>
                      <a:pPr marL="457200" lvl="0" indent="-457200">
                        <a:lnSpc>
                          <a:spcPts val="3000"/>
                        </a:lnSpc>
                        <a:buClr>
                          <a:srgbClr val="00B050"/>
                        </a:buClr>
                        <a:buFont typeface="+mj-lt"/>
                        <a:buAutoNum type="arabicPeriod" startAt="15"/>
                      </a:pPr>
                      <a:r>
                        <a:rPr kumimoji="0" lang="en-US" sz="2400" b="0" kern="1200" dirty="0" smtClean="0">
                          <a:solidFill>
                            <a:srgbClr val="FF0000"/>
                          </a:solidFill>
                          <a:effectLst/>
                          <a:latin typeface="Calibri" panose="020F0502020204030204" pitchFamily="34" charset="0"/>
                          <a:ea typeface="+mn-ea"/>
                          <a:cs typeface="+mn-cs"/>
                        </a:rPr>
                        <a:t>Tick three essential components of a computer to be used in a video conferencing system. [3]</a:t>
                      </a:r>
                    </a:p>
                  </a:txBody>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88167763"/>
              </p:ext>
            </p:extLst>
          </p:nvPr>
        </p:nvGraphicFramePr>
        <p:xfrm>
          <a:off x="1523839" y="2044784"/>
          <a:ext cx="5784465" cy="4480560"/>
        </p:xfrm>
        <a:graphic>
          <a:graphicData uri="http://schemas.openxmlformats.org/drawingml/2006/table">
            <a:tbl>
              <a:tblPr firstRow="1" bandRow="1">
                <a:tableStyleId>{5940675A-B579-460E-94D1-54222C63F5DA}</a:tableStyleId>
              </a:tblPr>
              <a:tblGrid>
                <a:gridCol w="4873899"/>
                <a:gridCol w="910566"/>
              </a:tblGrid>
              <a:tr h="602954">
                <a:tc>
                  <a:txBody>
                    <a:bodyPr/>
                    <a:lstStyle/>
                    <a:p>
                      <a:endParaRPr lang="en-GB" sz="1600" dirty="0"/>
                    </a:p>
                  </a:txBody>
                  <a:tcPr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600" dirty="0" smtClean="0">
                          <a:sym typeface="Wingdings" panose="05000000000000000000" pitchFamily="2" charset="2"/>
                        </a:rPr>
                        <a:t></a:t>
                      </a:r>
                      <a:endParaRPr lang="en-GB"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2954">
                <a:tc>
                  <a:txBody>
                    <a:bodyPr/>
                    <a:lstStyle/>
                    <a:p>
                      <a:pPr algn="l"/>
                      <a:r>
                        <a:rPr lang="en-GB" sz="2400" dirty="0" smtClean="0">
                          <a:latin typeface="Arial" panose="020B0604020202020204" pitchFamily="34" charset="0"/>
                          <a:cs typeface="Arial" panose="020B0604020202020204" pitchFamily="34" charset="0"/>
                        </a:rPr>
                        <a:t>Graph Plotter</a:t>
                      </a:r>
                      <a:endParaRPr lang="en-GB" sz="24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1" latinLnBrk="0" hangingPunct="1"/>
                      <a:endParaRPr kumimoji="0" lang="en-GB" sz="36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602954">
                <a:tc>
                  <a:txBody>
                    <a:bodyPr/>
                    <a:lstStyle/>
                    <a:p>
                      <a:pPr algn="l"/>
                      <a:r>
                        <a:rPr lang="en-GB" sz="2400" dirty="0" err="1" smtClean="0">
                          <a:latin typeface="Arial" panose="020B0604020202020204" pitchFamily="34" charset="0"/>
                          <a:cs typeface="Arial" panose="020B0604020202020204" pitchFamily="34" charset="0"/>
                        </a:rPr>
                        <a:t>Trackerball</a:t>
                      </a:r>
                      <a:endParaRPr lang="en-GB" sz="24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algn="ctr" rtl="0" eaLnBrk="1" latinLnBrk="0" hangingPunct="1"/>
                      <a:endParaRPr kumimoji="0" lang="en-GB" sz="3600" kern="1200" dirty="0">
                        <a:solidFill>
                          <a:schemeClr val="tx1"/>
                        </a:solidFill>
                        <a:latin typeface="+mn-lt"/>
                        <a:ea typeface="+mn-ea"/>
                        <a:cs typeface="+mn-cs"/>
                      </a:endParaRPr>
                    </a:p>
                  </a:txBody>
                  <a:tcPr anchor="ctr"/>
                </a:tc>
              </a:tr>
              <a:tr h="602954">
                <a:tc>
                  <a:txBody>
                    <a:bodyPr/>
                    <a:lstStyle/>
                    <a:p>
                      <a:pPr algn="l"/>
                      <a:r>
                        <a:rPr lang="en-GB" sz="2400" dirty="0" smtClean="0">
                          <a:latin typeface="Arial" panose="020B0604020202020204" pitchFamily="34" charset="0"/>
                          <a:cs typeface="Arial" panose="020B0604020202020204" pitchFamily="34" charset="0"/>
                        </a:rPr>
                        <a:t>Microphone</a:t>
                      </a:r>
                      <a:endParaRPr lang="en-GB" sz="2400" dirty="0">
                        <a:latin typeface="Arial" panose="020B0604020202020204" pitchFamily="34" charset="0"/>
                        <a:cs typeface="Arial" panose="020B06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kern="1200" dirty="0" smtClean="0">
                          <a:solidFill>
                            <a:schemeClr val="tx1"/>
                          </a:solidFill>
                          <a:latin typeface="+mn-lt"/>
                          <a:ea typeface="+mn-ea"/>
                          <a:cs typeface="+mn-cs"/>
                          <a:sym typeface="Wingdings" panose="05000000000000000000" pitchFamily="2" charset="2"/>
                        </a:rPr>
                        <a:t></a:t>
                      </a:r>
                      <a:endParaRPr kumimoji="0" lang="en-GB" sz="3600" kern="1200" dirty="0" smtClean="0">
                        <a:solidFill>
                          <a:schemeClr val="tx1"/>
                        </a:solidFill>
                        <a:latin typeface="+mn-lt"/>
                        <a:ea typeface="+mn-ea"/>
                        <a:cs typeface="+mn-cs"/>
                      </a:endParaRPr>
                    </a:p>
                  </a:txBody>
                  <a:tcPr anchor="ctr"/>
                </a:tc>
              </a:tr>
              <a:tr h="602954">
                <a:tc>
                  <a:txBody>
                    <a:bodyPr/>
                    <a:lstStyle/>
                    <a:p>
                      <a:pPr algn="l"/>
                      <a:r>
                        <a:rPr lang="en-GB" sz="2400" dirty="0" smtClean="0">
                          <a:latin typeface="Arial" panose="020B0604020202020204" pitchFamily="34" charset="0"/>
                          <a:cs typeface="Arial" panose="020B0604020202020204" pitchFamily="34" charset="0"/>
                        </a:rPr>
                        <a:t>Speakers</a:t>
                      </a:r>
                      <a:endParaRPr lang="en-GB" sz="2400" dirty="0">
                        <a:latin typeface="Arial" panose="020B0604020202020204" pitchFamily="34" charset="0"/>
                        <a:cs typeface="Arial" panose="020B0604020202020204" pitchFamily="34" charset="0"/>
                      </a:endParaRPr>
                    </a:p>
                  </a:txBody>
                  <a:tcPr anchor="ctr"/>
                </a:tc>
                <a:tc>
                  <a:txBody>
                    <a:bodyPr/>
                    <a:lstStyle/>
                    <a:p>
                      <a:pPr marL="0" algn="ctr" rtl="0" eaLnBrk="1" latinLnBrk="0" hangingPunct="1"/>
                      <a:endParaRPr kumimoji="0" lang="en-GB" sz="3600" kern="1200" dirty="0">
                        <a:solidFill>
                          <a:schemeClr val="tx1"/>
                        </a:solidFill>
                        <a:latin typeface="+mn-lt"/>
                        <a:ea typeface="+mn-ea"/>
                        <a:cs typeface="+mn-cs"/>
                      </a:endParaRPr>
                    </a:p>
                  </a:txBody>
                  <a:tcPr anchor="ctr"/>
                </a:tc>
              </a:tr>
              <a:tr h="602954">
                <a:tc>
                  <a:txBody>
                    <a:bodyPr/>
                    <a:lstStyle/>
                    <a:p>
                      <a:pPr algn="l"/>
                      <a:r>
                        <a:rPr lang="en-GB" sz="2400" dirty="0" smtClean="0">
                          <a:latin typeface="Arial" panose="020B0604020202020204" pitchFamily="34" charset="0"/>
                          <a:cs typeface="Arial" panose="020B0604020202020204" pitchFamily="34" charset="0"/>
                        </a:rPr>
                        <a:t>Optical mark reader</a:t>
                      </a:r>
                      <a:endParaRPr lang="en-GB" sz="2400" dirty="0">
                        <a:latin typeface="Arial" panose="020B0604020202020204" pitchFamily="34" charset="0"/>
                        <a:cs typeface="Arial" panose="020B0604020202020204" pitchFamily="34" charset="0"/>
                      </a:endParaRPr>
                    </a:p>
                  </a:txBody>
                  <a:tcPr anchor="ctr"/>
                </a:tc>
                <a:tc>
                  <a:txBody>
                    <a:bodyPr/>
                    <a:lstStyle/>
                    <a:p>
                      <a:pPr marL="0" algn="ctr" rtl="0" eaLnBrk="1" latinLnBrk="0" hangingPunct="1"/>
                      <a:endParaRPr kumimoji="0" lang="en-GB" sz="3600" kern="1200" dirty="0">
                        <a:solidFill>
                          <a:schemeClr val="tx1"/>
                        </a:solidFill>
                        <a:latin typeface="+mn-lt"/>
                        <a:ea typeface="+mn-ea"/>
                        <a:cs typeface="+mn-cs"/>
                      </a:endParaRPr>
                    </a:p>
                  </a:txBody>
                  <a:tcPr anchor="ctr"/>
                </a:tc>
              </a:tr>
              <a:tr h="602954">
                <a:tc>
                  <a:txBody>
                    <a:bodyPr/>
                    <a:lstStyle/>
                    <a:p>
                      <a:pPr algn="l"/>
                      <a:r>
                        <a:rPr lang="en-GB" sz="2400" dirty="0" smtClean="0">
                          <a:latin typeface="Arial" panose="020B0604020202020204" pitchFamily="34" charset="0"/>
                          <a:cs typeface="Arial" panose="020B0604020202020204" pitchFamily="34" charset="0"/>
                        </a:rPr>
                        <a:t>Web Cam</a:t>
                      </a:r>
                      <a:endParaRPr lang="en-GB" sz="2400" dirty="0">
                        <a:latin typeface="Arial" panose="020B0604020202020204" pitchFamily="34" charset="0"/>
                        <a:cs typeface="Arial" panose="020B06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kern="1200" dirty="0" smtClean="0">
                          <a:solidFill>
                            <a:schemeClr val="tx1"/>
                          </a:solidFill>
                          <a:latin typeface="+mn-lt"/>
                          <a:ea typeface="+mn-ea"/>
                          <a:cs typeface="+mn-cs"/>
                          <a:sym typeface="Wingdings" panose="05000000000000000000" pitchFamily="2" charset="2"/>
                        </a:rPr>
                        <a:t></a:t>
                      </a:r>
                      <a:endParaRPr kumimoji="0" lang="en-GB" sz="3600" kern="1200" dirty="0" smtClean="0">
                        <a:solidFill>
                          <a:schemeClr val="tx1"/>
                        </a:solidFill>
                        <a:latin typeface="+mn-lt"/>
                        <a:ea typeface="+mn-ea"/>
                        <a:cs typeface="+mn-cs"/>
                      </a:endParaRPr>
                    </a:p>
                  </a:txBody>
                  <a:tcPr anchor="ctr"/>
                </a:tc>
              </a:tr>
            </a:tbl>
          </a:graphicData>
        </a:graphic>
      </p:graphicFrame>
    </p:spTree>
    <p:extLst>
      <p:ext uri="{BB962C8B-B14F-4D97-AF65-F5344CB8AC3E}">
        <p14:creationId xmlns:p14="http://schemas.microsoft.com/office/powerpoint/2010/main" val="298198695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November 2009 </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360713140"/>
              </p:ext>
            </p:extLst>
          </p:nvPr>
        </p:nvGraphicFramePr>
        <p:xfrm>
          <a:off x="323528" y="1196752"/>
          <a:ext cx="8496622" cy="1219645"/>
        </p:xfrm>
        <a:graphic>
          <a:graphicData uri="http://schemas.openxmlformats.org/drawingml/2006/table">
            <a:tbl>
              <a:tblPr firstRow="1" bandRow="1">
                <a:tableStyleId>{2D5ABB26-0587-4C30-8999-92F81FD0307C}</a:tableStyleId>
              </a:tblPr>
              <a:tblGrid>
                <a:gridCol w="8496622"/>
              </a:tblGrid>
              <a:tr h="852546">
                <a:tc>
                  <a:txBody>
                    <a:bodyPr/>
                    <a:lstStyle/>
                    <a:p>
                      <a:pPr marL="457200" lvl="0" indent="-457200">
                        <a:lnSpc>
                          <a:spcPts val="3000"/>
                        </a:lnSpc>
                        <a:buClr>
                          <a:srgbClr val="00B050"/>
                        </a:buClr>
                        <a:buFont typeface="+mj-lt"/>
                        <a:buAutoNum type="arabicPeriod" startAt="9"/>
                      </a:pPr>
                      <a:r>
                        <a:rPr kumimoji="0" lang="en-US" sz="2400" b="0" kern="1200" dirty="0" smtClean="0">
                          <a:solidFill>
                            <a:srgbClr val="FF0000"/>
                          </a:solidFill>
                          <a:effectLst/>
                          <a:latin typeface="Calibri" panose="020F0502020204030204" pitchFamily="34" charset="0"/>
                          <a:ea typeface="+mn-ea"/>
                          <a:cs typeface="+mn-cs"/>
                        </a:rPr>
                        <a:t>Multi-national companies often use video conferencing instead of face-to-face meetings.</a:t>
                      </a:r>
                    </a:p>
                    <a:p>
                      <a:pPr marL="449263" lvl="0" indent="0">
                        <a:lnSpc>
                          <a:spcPts val="3000"/>
                        </a:lnSpc>
                        <a:buClr>
                          <a:srgbClr val="00B050"/>
                        </a:buClr>
                        <a:buFont typeface="+mj-lt"/>
                        <a:buNone/>
                      </a:pPr>
                      <a:r>
                        <a:rPr kumimoji="0" lang="en-US" sz="2400" b="0" kern="1200" dirty="0" smtClean="0">
                          <a:solidFill>
                            <a:srgbClr val="FF0000"/>
                          </a:solidFill>
                          <a:effectLst/>
                          <a:latin typeface="Calibri" panose="020F0502020204030204" pitchFamily="34" charset="0"/>
                          <a:ea typeface="+mn-ea"/>
                          <a:cs typeface="+mn-cs"/>
                        </a:rPr>
                        <a:t>(a) Tick three advantages of video conferencing.[3]</a:t>
                      </a:r>
                    </a:p>
                  </a:txBody>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277818314"/>
              </p:ext>
            </p:extLst>
          </p:nvPr>
        </p:nvGraphicFramePr>
        <p:xfrm>
          <a:off x="539552" y="2160648"/>
          <a:ext cx="8136904" cy="4318764"/>
        </p:xfrm>
        <a:graphic>
          <a:graphicData uri="http://schemas.openxmlformats.org/drawingml/2006/table">
            <a:tbl>
              <a:tblPr firstRow="1" bandRow="1">
                <a:tableStyleId>{5940675A-B579-460E-94D1-54222C63F5DA}</a:tableStyleId>
              </a:tblPr>
              <a:tblGrid>
                <a:gridCol w="7265093"/>
                <a:gridCol w="871811"/>
              </a:tblGrid>
              <a:tr h="476264">
                <a:tc>
                  <a:txBody>
                    <a:bodyPr/>
                    <a:lstStyle/>
                    <a:p>
                      <a:endParaRPr lang="en-GB" dirty="0"/>
                    </a:p>
                  </a:txBody>
                  <a:tcPr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000" dirty="0" smtClean="0">
                          <a:sym typeface="Wingdings" panose="05000000000000000000" pitchFamily="2" charset="2"/>
                        </a:rPr>
                        <a:t></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2954">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Companies don’t have to employ so many workers.</a:t>
                      </a:r>
                      <a:endParaRPr lang="en-GB" sz="32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24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602954">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Companies can call meetings at short notice.</a:t>
                      </a:r>
                      <a:endParaRPr lang="en-GB" sz="32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l"/>
                      <a:endParaRPr lang="en-GB" sz="2400">
                        <a:latin typeface="Arial" panose="020B0604020202020204" pitchFamily="34" charset="0"/>
                        <a:cs typeface="Arial" panose="020B0604020202020204" pitchFamily="34" charset="0"/>
                      </a:endParaRPr>
                    </a:p>
                  </a:txBody>
                  <a:tcPr anchor="ctr"/>
                </a:tc>
              </a:tr>
              <a:tr h="602954">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Employees don’t have to prepare for meetings.</a:t>
                      </a:r>
                      <a:endParaRPr lang="en-GB" sz="3200" dirty="0">
                        <a:latin typeface="Arial" panose="020B0604020202020204" pitchFamily="34" charset="0"/>
                        <a:cs typeface="Arial" panose="020B0604020202020204" pitchFamily="34" charset="0"/>
                      </a:endParaRPr>
                    </a:p>
                  </a:txBody>
                  <a:tcPr anchor="ctr"/>
                </a:tc>
                <a:tc>
                  <a:txBody>
                    <a:bodyPr/>
                    <a:lstStyle/>
                    <a:p>
                      <a:pPr algn="l"/>
                      <a:endParaRPr lang="en-GB" sz="2400">
                        <a:latin typeface="Arial" panose="020B0604020202020204" pitchFamily="34" charset="0"/>
                        <a:cs typeface="Arial" panose="020B0604020202020204" pitchFamily="34" charset="0"/>
                      </a:endParaRPr>
                    </a:p>
                  </a:txBody>
                  <a:tcPr anchor="ctr"/>
                </a:tc>
              </a:tr>
              <a:tr h="602954">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Companies do not have to pay travelling expenses.</a:t>
                      </a:r>
                      <a:endParaRPr lang="en-GB" sz="3200" dirty="0">
                        <a:latin typeface="Arial" panose="020B0604020202020204" pitchFamily="34" charset="0"/>
                        <a:cs typeface="Arial" panose="020B0604020202020204" pitchFamily="34" charset="0"/>
                      </a:endParaRPr>
                    </a:p>
                  </a:txBody>
                  <a:tcPr anchor="ctr"/>
                </a:tc>
                <a:tc>
                  <a:txBody>
                    <a:bodyPr/>
                    <a:lstStyle/>
                    <a:p>
                      <a:pPr algn="l"/>
                      <a:endParaRPr lang="en-GB" sz="2400">
                        <a:latin typeface="Arial" panose="020B0604020202020204" pitchFamily="34" charset="0"/>
                        <a:cs typeface="Arial" panose="020B0604020202020204" pitchFamily="34" charset="0"/>
                      </a:endParaRPr>
                    </a:p>
                  </a:txBody>
                  <a:tcPr anchor="ctr"/>
                </a:tc>
              </a:tr>
              <a:tr h="602954">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Employees can work from home.</a:t>
                      </a:r>
                      <a:endParaRPr lang="en-GB" sz="3200" dirty="0">
                        <a:latin typeface="Arial" panose="020B0604020202020204" pitchFamily="34" charset="0"/>
                        <a:cs typeface="Arial" panose="020B0604020202020204" pitchFamily="34" charset="0"/>
                      </a:endParaRPr>
                    </a:p>
                  </a:txBody>
                  <a:tcPr anchor="ctr"/>
                </a:tc>
                <a:tc>
                  <a:txBody>
                    <a:bodyPr/>
                    <a:lstStyle/>
                    <a:p>
                      <a:pPr algn="l"/>
                      <a:endParaRPr lang="en-GB" sz="2400">
                        <a:latin typeface="Arial" panose="020B0604020202020204" pitchFamily="34" charset="0"/>
                        <a:cs typeface="Arial" panose="020B0604020202020204" pitchFamily="34" charset="0"/>
                      </a:endParaRPr>
                    </a:p>
                  </a:txBody>
                  <a:tcPr anchor="ctr"/>
                </a:tc>
              </a:tr>
              <a:tr h="602954">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Companies don’t have to have any offices.</a:t>
                      </a:r>
                      <a:endParaRPr lang="en-GB" sz="3200" dirty="0">
                        <a:latin typeface="Arial" panose="020B0604020202020204" pitchFamily="34" charset="0"/>
                        <a:cs typeface="Arial" panose="020B0604020202020204" pitchFamily="34" charset="0"/>
                      </a:endParaRPr>
                    </a:p>
                  </a:txBody>
                  <a:tcPr anchor="ctr"/>
                </a:tc>
                <a:tc>
                  <a:txBody>
                    <a:bodyPr/>
                    <a:lstStyle/>
                    <a:p>
                      <a:pPr algn="l"/>
                      <a:endParaRPr lang="en-GB" sz="24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1267119464"/>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Questions: November 2009 </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8910330"/>
              </p:ext>
            </p:extLst>
          </p:nvPr>
        </p:nvGraphicFramePr>
        <p:xfrm>
          <a:off x="323528" y="1196752"/>
          <a:ext cx="8496622" cy="472440"/>
        </p:xfrm>
        <a:graphic>
          <a:graphicData uri="http://schemas.openxmlformats.org/drawingml/2006/table">
            <a:tbl>
              <a:tblPr firstRow="1" bandRow="1">
                <a:tableStyleId>{2D5ABB26-0587-4C30-8999-92F81FD0307C}</a:tableStyleId>
              </a:tblPr>
              <a:tblGrid>
                <a:gridCol w="8496622"/>
              </a:tblGrid>
              <a:tr h="438526">
                <a:tc>
                  <a:txBody>
                    <a:bodyPr/>
                    <a:lstStyle/>
                    <a:p>
                      <a:pPr marL="0" lvl="0" indent="0">
                        <a:lnSpc>
                          <a:spcPts val="3000"/>
                        </a:lnSpc>
                        <a:buClr>
                          <a:srgbClr val="00B050"/>
                        </a:buClr>
                        <a:buFont typeface="+mj-lt"/>
                        <a:buNone/>
                      </a:pPr>
                      <a:r>
                        <a:rPr kumimoji="0" lang="en-US" sz="2800" b="0" kern="1200" dirty="0" smtClean="0">
                          <a:solidFill>
                            <a:srgbClr val="FF0000"/>
                          </a:solidFill>
                          <a:effectLst/>
                          <a:latin typeface="Calibri" panose="020F0502020204030204" pitchFamily="34" charset="0"/>
                          <a:ea typeface="+mn-ea"/>
                          <a:cs typeface="+mn-cs"/>
                        </a:rPr>
                        <a:t>(b) Tick three disadvantages of video conferencing.  [3]</a:t>
                      </a:r>
                    </a:p>
                  </a:txBody>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209992939"/>
              </p:ext>
            </p:extLst>
          </p:nvPr>
        </p:nvGraphicFramePr>
        <p:xfrm>
          <a:off x="539552" y="1635278"/>
          <a:ext cx="8136904" cy="4900296"/>
        </p:xfrm>
        <a:graphic>
          <a:graphicData uri="http://schemas.openxmlformats.org/drawingml/2006/table">
            <a:tbl>
              <a:tblPr firstRow="1" bandRow="1">
                <a:tableStyleId>{5940675A-B579-460E-94D1-54222C63F5DA}</a:tableStyleId>
              </a:tblPr>
              <a:tblGrid>
                <a:gridCol w="7265093"/>
                <a:gridCol w="871811"/>
              </a:tblGrid>
              <a:tr h="670623">
                <a:tc>
                  <a:txBody>
                    <a:bodyPr/>
                    <a:lstStyle/>
                    <a:p>
                      <a:endParaRPr lang="en-GB" dirty="0"/>
                    </a:p>
                  </a:txBody>
                  <a:tcPr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000" dirty="0" smtClean="0">
                          <a:sym typeface="Wingdings" panose="05000000000000000000" pitchFamily="2" charset="2"/>
                        </a:rPr>
                        <a:t></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7253">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It is difficult to call international meetings because of time differences.</a:t>
                      </a:r>
                      <a:endParaRPr kumimoji="0" lang="en-GB" sz="2400" b="0" i="0" u="none" strike="noStrike" kern="1200" baseline="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24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787253">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It is difficult to call international meetings because of time differences.</a:t>
                      </a:r>
                      <a:endParaRPr kumimoji="0" lang="en-GB" sz="2400" b="0" i="0" u="none" strike="noStrike" kern="1200" baseline="0" dirty="0">
                        <a:solidFill>
                          <a:schemeClr val="tx1"/>
                        </a:solidFill>
                        <a:latin typeface="Arial" panose="020B0604020202020204" pitchFamily="34" charset="0"/>
                        <a:ea typeface="+mn-ea"/>
                        <a:cs typeface="Arial" panose="020B0604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l"/>
                      <a:endParaRPr lang="en-GB" sz="2400">
                        <a:latin typeface="Arial" panose="020B0604020202020204" pitchFamily="34" charset="0"/>
                        <a:cs typeface="Arial" panose="020B0604020202020204" pitchFamily="34" charset="0"/>
                      </a:endParaRPr>
                    </a:p>
                  </a:txBody>
                  <a:tcPr anchor="ctr"/>
                </a:tc>
              </a:tr>
              <a:tr h="576792">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The initial cost of hardware can be expensive.</a:t>
                      </a:r>
                      <a:endParaRPr kumimoji="0" lang="en-GB" sz="2400" b="0" i="0" u="none" strike="noStrike" kern="1200" baseline="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algn="l"/>
                      <a:endParaRPr lang="en-GB" sz="2400">
                        <a:latin typeface="Arial" panose="020B0604020202020204" pitchFamily="34" charset="0"/>
                        <a:cs typeface="Arial" panose="020B0604020202020204" pitchFamily="34" charset="0"/>
                      </a:endParaRPr>
                    </a:p>
                  </a:txBody>
                  <a:tcPr anchor="ctr"/>
                </a:tc>
              </a:tr>
              <a:tr h="576792">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There is a loss of personal and social contact.</a:t>
                      </a:r>
                      <a:endParaRPr kumimoji="0" lang="en-GB" sz="2400" b="0" i="0" u="none" strike="noStrike" kern="1200" baseline="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algn="l"/>
                      <a:endParaRPr lang="en-GB" sz="2400">
                        <a:latin typeface="Arial" panose="020B0604020202020204" pitchFamily="34" charset="0"/>
                        <a:cs typeface="Arial" panose="020B0604020202020204" pitchFamily="34" charset="0"/>
                      </a:endParaRPr>
                    </a:p>
                  </a:txBody>
                  <a:tcPr anchor="ctr"/>
                </a:tc>
              </a:tr>
              <a:tr h="787253">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Companies are unable to contact the employees about having a conference.</a:t>
                      </a:r>
                      <a:endParaRPr kumimoji="0" lang="en-GB" sz="2400" b="0" i="0" u="none" strike="noStrike" kern="1200" baseline="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algn="l"/>
                      <a:endParaRPr lang="en-GB" sz="2400">
                        <a:latin typeface="Arial" panose="020B0604020202020204" pitchFamily="34" charset="0"/>
                        <a:cs typeface="Arial" panose="020B0604020202020204" pitchFamily="34" charset="0"/>
                      </a:endParaRPr>
                    </a:p>
                  </a:txBody>
                  <a:tcPr anchor="ctr"/>
                </a:tc>
              </a:tr>
              <a:tr h="576792">
                <a:tc>
                  <a:txBody>
                    <a:bodyPr/>
                    <a:lstStyle/>
                    <a:p>
                      <a:pPr algn="l"/>
                      <a:r>
                        <a:rPr kumimoji="0" lang="en-US" sz="2400" b="0" i="0" u="none" strike="noStrike" kern="1200" baseline="0" dirty="0" smtClean="0">
                          <a:solidFill>
                            <a:schemeClr val="tx1"/>
                          </a:solidFill>
                          <a:latin typeface="Arial" panose="020B0604020202020204" pitchFamily="34" charset="0"/>
                          <a:ea typeface="+mn-ea"/>
                          <a:cs typeface="Arial" panose="020B0604020202020204" pitchFamily="34" charset="0"/>
                        </a:rPr>
                        <a:t>Companies have to hire expensive halls.</a:t>
                      </a:r>
                      <a:endParaRPr kumimoji="0" lang="en-GB" sz="2400" b="0" i="0" u="none" strike="noStrike" kern="1200" baseline="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algn="l"/>
                      <a:endParaRPr lang="en-GB" sz="2400"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34315630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4 – Assessment Objectives</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549074639"/>
              </p:ext>
            </p:extLst>
          </p:nvPr>
        </p:nvGraphicFramePr>
        <p:xfrm>
          <a:off x="7128595" y="1124744"/>
          <a:ext cx="1691877" cy="5481589"/>
        </p:xfrm>
        <a:graphic>
          <a:graphicData uri="http://schemas.openxmlformats.org/drawingml/2006/table">
            <a:tbl>
              <a:tblPr firstRow="1" firstCol="1" lastRow="1" lastCol="1" bandRow="1" bandCol="1">
                <a:tableStyleId>{2D5ABB26-0587-4C30-8999-92F81FD0307C}</a:tableStyleId>
              </a:tblPr>
              <a:tblGrid>
                <a:gridCol w="1691877"/>
              </a:tblGrid>
              <a:tr h="452389">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a network manager does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How do all the wires connect together</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When I play games in school, how do they talk to each other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Why is wireless slower</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Proxy, VPN, Tunnel.</a:t>
                      </a:r>
                    </a:p>
                    <a:p>
                      <a:pPr marL="177800" indent="-177800" algn="l">
                        <a:spcAft>
                          <a:spcPts val="600"/>
                        </a:spcAft>
                        <a:buFontTx/>
                        <a:buBlip>
                          <a:blip r:embed="rId3"/>
                        </a:buBlip>
                      </a:pPr>
                      <a:r>
                        <a:rPr lang="en-US" sz="1500" baseline="0" dirty="0" smtClean="0">
                          <a:solidFill>
                            <a:schemeClr val="tx1"/>
                          </a:solidFill>
                          <a:effectLst/>
                          <a:latin typeface="Arial" pitchFamily="34" charset="0"/>
                          <a:ea typeface="Times New Roman"/>
                          <a:cs typeface="Arial" pitchFamily="34" charset="0"/>
                        </a:rPr>
                        <a:t>In hacking films, what does the terminology mean</a:t>
                      </a:r>
                    </a:p>
                    <a:p>
                      <a:pPr marL="177800" indent="-177800" algn="l">
                        <a:spcAft>
                          <a:spcPts val="600"/>
                        </a:spcAft>
                        <a:buFontTx/>
                        <a:buBlip>
                          <a:blip r:embed="rId3"/>
                        </a:buBlip>
                      </a:pPr>
                      <a:r>
                        <a:rPr lang="en-US" sz="1500" baseline="0" dirty="0" smtClean="0">
                          <a:solidFill>
                            <a:srgbClr val="FF0000"/>
                          </a:solidFill>
                          <a:effectLst/>
                          <a:latin typeface="Arial" pitchFamily="34" charset="0"/>
                          <a:ea typeface="Times New Roman"/>
                          <a:cs typeface="Arial" pitchFamily="34" charset="0"/>
                        </a:rPr>
                        <a:t>Should I set up a home network</a:t>
                      </a:r>
                      <a:endParaRPr lang="en-GB" sz="15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72984" y="1196752"/>
            <a:ext cx="1544004"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7" y="1124744"/>
            <a:ext cx="6701583" cy="5521512"/>
          </a:xfrm>
          <a:prstGeom prst="rect">
            <a:avLst/>
          </a:prstGeom>
        </p:spPr>
        <p:txBody>
          <a:bodyPr wrap="square">
            <a:spAutoFit/>
          </a:bodyPr>
          <a:lstStyle/>
          <a:p>
            <a:pPr>
              <a:buClr>
                <a:srgbClr val="00B050"/>
              </a:buClr>
            </a:pPr>
            <a:r>
              <a:rPr lang="en-GB" sz="1960" dirty="0" smtClean="0">
                <a:latin typeface="Arial" panose="020B0604020202020204" pitchFamily="34" charset="0"/>
                <a:cs typeface="Arial" panose="020B0604020202020204" pitchFamily="34" charset="0"/>
              </a:rPr>
              <a:t>Outlines below are the objectives for this section of the Unit. They should be revised as part of the exam preparation.</a:t>
            </a:r>
          </a:p>
          <a:p>
            <a:pPr marL="342900" indent="-342900">
              <a:buClr>
                <a:srgbClr val="00B050"/>
              </a:buClr>
              <a:buFont typeface="Wingdings 3" panose="05040102010807070707" pitchFamily="18" charset="2"/>
              <a:buChar char=""/>
            </a:pPr>
            <a:r>
              <a:rPr lang="en-US" sz="1960" dirty="0" smtClean="0">
                <a:latin typeface="Arial" panose="020B0604020202020204" pitchFamily="34" charset="0"/>
                <a:cs typeface="Arial" panose="020B0604020202020204" pitchFamily="34" charset="0"/>
              </a:rPr>
              <a:t>In this chapter you will learn about:</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Networks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Network devices such as routers, hubs and switches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IP and MAC addresses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Wi-Fi and Bluetooth</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How to set up and configure a small network</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Intranets and Extranets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LAN, WAN and WLAN</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Network security (e.g. policing)</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Accessing the internet</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Authentication</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Viruses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Data Protection Acts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Faxes and Emails</a:t>
            </a:r>
          </a:p>
          <a:p>
            <a:pPr marL="692150" indent="-293688">
              <a:buClr>
                <a:srgbClr val="00B050"/>
              </a:buClr>
              <a:buSzPct val="108000"/>
              <a:buFont typeface="Arial" panose="020B0604020202020204" pitchFamily="34" charset="0"/>
              <a:buChar char="•"/>
            </a:pPr>
            <a:r>
              <a:rPr lang="en-US" sz="1960" dirty="0" smtClean="0">
                <a:latin typeface="Arial" panose="020B0604020202020204" pitchFamily="34" charset="0"/>
                <a:cs typeface="Arial" panose="020B0604020202020204" pitchFamily="34" charset="0"/>
              </a:rPr>
              <a:t>Video, audio and web conferencing.</a:t>
            </a:r>
            <a:endParaRPr lang="en-GB" sz="196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58</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800" dirty="0" smtClean="0"/>
              <a:t>4.1 - Networks</a:t>
            </a:r>
            <a:endParaRPr lang="en-GB" sz="4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549074639"/>
              </p:ext>
            </p:extLst>
          </p:nvPr>
        </p:nvGraphicFramePr>
        <p:xfrm>
          <a:off x="7128595" y="1124744"/>
          <a:ext cx="1691877" cy="5481589"/>
        </p:xfrm>
        <a:graphic>
          <a:graphicData uri="http://schemas.openxmlformats.org/drawingml/2006/table">
            <a:tbl>
              <a:tblPr firstRow="1" firstCol="1" lastRow="1" lastCol="1" bandRow="1" bandCol="1">
                <a:tableStyleId>{2D5ABB26-0587-4C30-8999-92F81FD0307C}</a:tableStyleId>
              </a:tblPr>
              <a:tblGrid>
                <a:gridCol w="1691877"/>
              </a:tblGrid>
              <a:tr h="452389">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a network manager does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How do all the wires connect together</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When I play games in school, how do they talk to each other</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Why is wireless slower</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Proxy, VPN, Tunnel.</a:t>
                      </a:r>
                    </a:p>
                    <a:p>
                      <a:pPr marL="177800" indent="-177800" algn="l">
                        <a:spcAft>
                          <a:spcPts val="600"/>
                        </a:spcAft>
                        <a:buFontTx/>
                        <a:buBlip>
                          <a:blip r:embed="rId3"/>
                        </a:buBlip>
                      </a:pPr>
                      <a:r>
                        <a:rPr lang="en-US" sz="1500" baseline="0" dirty="0" smtClean="0">
                          <a:solidFill>
                            <a:schemeClr val="tx1"/>
                          </a:solidFill>
                          <a:effectLst/>
                          <a:latin typeface="Arial" pitchFamily="34" charset="0"/>
                          <a:ea typeface="Times New Roman"/>
                          <a:cs typeface="Arial" pitchFamily="34" charset="0"/>
                        </a:rPr>
                        <a:t>In hacking films, what does the terminology mean</a:t>
                      </a:r>
                    </a:p>
                    <a:p>
                      <a:pPr marL="177800" indent="-177800" algn="l">
                        <a:spcAft>
                          <a:spcPts val="600"/>
                        </a:spcAft>
                        <a:buFontTx/>
                        <a:buBlip>
                          <a:blip r:embed="rId3"/>
                        </a:buBlip>
                      </a:pPr>
                      <a:r>
                        <a:rPr lang="en-US" sz="1500" baseline="0" dirty="0" smtClean="0">
                          <a:solidFill>
                            <a:srgbClr val="FF0000"/>
                          </a:solidFill>
                          <a:effectLst/>
                          <a:latin typeface="Arial" pitchFamily="34" charset="0"/>
                          <a:ea typeface="Times New Roman"/>
                          <a:cs typeface="Arial" pitchFamily="34" charset="0"/>
                        </a:rPr>
                        <a:t>Should I set up a home network</a:t>
                      </a:r>
                      <a:endParaRPr lang="en-GB" sz="15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72984" y="1196752"/>
            <a:ext cx="1544004"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7" y="1124744"/>
            <a:ext cx="6701583"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Most computer systems are now connected together in some way to form what is known as a </a:t>
            </a:r>
            <a:r>
              <a:rPr lang="en-US" sz="2000" b="1" dirty="0" smtClean="0">
                <a:solidFill>
                  <a:srgbClr val="FF0000"/>
                </a:solidFill>
                <a:latin typeface="Arial" panose="020B0604020202020204" pitchFamily="34" charset="0"/>
                <a:cs typeface="Arial" panose="020B0604020202020204" pitchFamily="34" charset="0"/>
              </a:rPr>
              <a:t>network</a:t>
            </a:r>
            <a:r>
              <a:rPr lang="en-US" sz="2000" dirty="0" smtClean="0">
                <a:latin typeface="Arial" panose="020B0604020202020204" pitchFamily="34" charset="0"/>
                <a:cs typeface="Arial" panose="020B0604020202020204" pitchFamily="34" charset="0"/>
              </a:rPr>
              <a:t>. This ranges from basic school/home networks of only a few computers (often set up to share resources such as printers r software) to large networks such as the </a:t>
            </a:r>
            <a:r>
              <a:rPr lang="en-US" sz="2000" b="1" dirty="0" smtClean="0">
                <a:solidFill>
                  <a:srgbClr val="FF0000"/>
                </a:solidFill>
                <a:latin typeface="Arial" panose="020B0604020202020204" pitchFamily="34" charset="0"/>
                <a:cs typeface="Arial" panose="020B0604020202020204" pitchFamily="34" charset="0"/>
              </a:rPr>
              <a:t>internet</a:t>
            </a:r>
            <a:r>
              <a:rPr lang="en-US" sz="2000" dirty="0" smtClean="0">
                <a:latin typeface="Arial" panose="020B0604020202020204" pitchFamily="34" charset="0"/>
                <a:cs typeface="Arial" panose="020B0604020202020204" pitchFamily="34" charset="0"/>
              </a:rPr>
              <a:t>, which effectively allows any computer connected to it to communicate with any other computer similarly connected.</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This chapter considers the type of network that exist and many of the features that are available because of networking. You will learn that devices such as </a:t>
            </a:r>
            <a:r>
              <a:rPr lang="en-US" sz="2000" b="1" dirty="0" smtClean="0">
                <a:solidFill>
                  <a:srgbClr val="FF0000"/>
                </a:solidFill>
                <a:latin typeface="Arial" panose="020B0604020202020204" pitchFamily="34" charset="0"/>
                <a:cs typeface="Arial" panose="020B0604020202020204" pitchFamily="34" charset="0"/>
              </a:rPr>
              <a:t>hubs</a:t>
            </a:r>
            <a:r>
              <a:rPr lang="en-US" sz="2000" dirty="0" smtClean="0">
                <a:solidFill>
                  <a:srgbClr val="FF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and </a:t>
            </a:r>
            <a:r>
              <a:rPr lang="en-US" sz="2000" b="1" dirty="0" smtClean="0">
                <a:solidFill>
                  <a:srgbClr val="FF0000"/>
                </a:solidFill>
                <a:latin typeface="Arial" panose="020B0604020202020204" pitchFamily="34" charset="0"/>
                <a:cs typeface="Arial" panose="020B0604020202020204" pitchFamily="34" charset="0"/>
              </a:rPr>
              <a:t>switches</a:t>
            </a:r>
            <a:r>
              <a:rPr lang="en-US" sz="2000" dirty="0" smtClean="0">
                <a:solidFill>
                  <a:srgbClr val="FF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are needed to distribute data within a network; that local area networks (</a:t>
            </a:r>
            <a:r>
              <a:rPr lang="en-US" sz="2000" b="1" dirty="0" smtClean="0">
                <a:solidFill>
                  <a:srgbClr val="FF0000"/>
                </a:solidFill>
                <a:latin typeface="Arial" panose="020B0604020202020204" pitchFamily="34" charset="0"/>
                <a:cs typeface="Arial" panose="020B0604020202020204" pitchFamily="34" charset="0"/>
              </a:rPr>
              <a:t>LAN’s</a:t>
            </a:r>
            <a:r>
              <a:rPr lang="en-US" sz="2000" dirty="0" smtClean="0">
                <a:latin typeface="Arial" panose="020B0604020202020204" pitchFamily="34" charset="0"/>
                <a:cs typeface="Arial" panose="020B0604020202020204" pitchFamily="34" charset="0"/>
              </a:rPr>
              <a:t>) can be connected together using </a:t>
            </a:r>
            <a:r>
              <a:rPr lang="en-US" sz="2000" b="1" dirty="0" smtClean="0">
                <a:solidFill>
                  <a:srgbClr val="FF0000"/>
                </a:solidFill>
                <a:latin typeface="Arial" panose="020B0604020202020204" pitchFamily="34" charset="0"/>
                <a:cs typeface="Arial" panose="020B0604020202020204" pitchFamily="34" charset="0"/>
              </a:rPr>
              <a:t>bridges;</a:t>
            </a:r>
            <a:r>
              <a:rPr lang="en-US" sz="2000" dirty="0" smtClean="0">
                <a:latin typeface="Arial" panose="020B0604020202020204" pitchFamily="34" charset="0"/>
                <a:cs typeface="Arial" panose="020B0604020202020204" pitchFamily="34" charset="0"/>
              </a:rPr>
              <a:t> and that devices such as </a:t>
            </a:r>
            <a:r>
              <a:rPr lang="en-US" sz="2000" b="1" dirty="0" smtClean="0">
                <a:solidFill>
                  <a:srgbClr val="FF0000"/>
                </a:solidFill>
                <a:latin typeface="Arial" panose="020B0604020202020204" pitchFamily="34" charset="0"/>
                <a:cs typeface="Arial" panose="020B0604020202020204" pitchFamily="34" charset="0"/>
              </a:rPr>
              <a:t>modems</a:t>
            </a:r>
            <a:r>
              <a:rPr lang="en-US" sz="2000" dirty="0" smtClean="0">
                <a:solidFill>
                  <a:srgbClr val="FF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and </a:t>
            </a:r>
            <a:r>
              <a:rPr lang="en-US" sz="2000" b="1" dirty="0" smtClean="0">
                <a:solidFill>
                  <a:srgbClr val="FF0000"/>
                </a:solidFill>
                <a:latin typeface="Arial" panose="020B0604020202020204" pitchFamily="34" charset="0"/>
                <a:cs typeface="Arial" panose="020B0604020202020204" pitchFamily="34" charset="0"/>
              </a:rPr>
              <a:t>routers</a:t>
            </a:r>
            <a:r>
              <a:rPr lang="en-US" sz="2000" dirty="0" smtClean="0">
                <a:solidFill>
                  <a:srgbClr val="FF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are needed to connect these LAN’s or single computers to external networks, such as the internet.</a:t>
            </a:r>
            <a:endParaRPr lang="en-GB" sz="2000"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58</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3539412"/>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200" dirty="0" smtClean="0"/>
              <a:t>4.1.1 – Network Devices - Modem</a:t>
            </a:r>
            <a:endParaRPr lang="en-GB" sz="4200" b="1" dirty="0" smtClean="0"/>
          </a:p>
        </p:txBody>
      </p:sp>
      <p:sp>
        <p:nvSpPr>
          <p:cNvPr id="34" name="Rectangle 33"/>
          <p:cNvSpPr/>
          <p:nvPr/>
        </p:nvSpPr>
        <p:spPr>
          <a:xfrm>
            <a:off x="323527" y="1124744"/>
            <a:ext cx="6192689"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solidFill>
                  <a:srgbClr val="FF0000"/>
                </a:solidFill>
                <a:latin typeface="Arial" panose="020B0604020202020204" pitchFamily="34" charset="0"/>
                <a:cs typeface="Arial" panose="020B0604020202020204" pitchFamily="34" charset="0"/>
              </a:rPr>
              <a:t>Modem</a:t>
            </a:r>
            <a:r>
              <a:rPr lang="en-US" sz="2100" dirty="0" smtClean="0">
                <a:solidFill>
                  <a:srgbClr val="FF0000"/>
                </a:solidFill>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means ‘</a:t>
            </a:r>
            <a:r>
              <a:rPr lang="en-US" sz="2100" b="1" dirty="0" smtClean="0">
                <a:latin typeface="Arial" panose="020B0604020202020204" pitchFamily="34" charset="0"/>
                <a:cs typeface="Arial" panose="020B0604020202020204" pitchFamily="34" charset="0"/>
              </a:rPr>
              <a:t>mo</a:t>
            </a:r>
            <a:r>
              <a:rPr lang="en-US" sz="2100" dirty="0" smtClean="0">
                <a:latin typeface="Arial" panose="020B0604020202020204" pitchFamily="34" charset="0"/>
                <a:cs typeface="Arial" panose="020B0604020202020204" pitchFamily="34" charset="0"/>
              </a:rPr>
              <a:t>dulator </a:t>
            </a:r>
            <a:r>
              <a:rPr lang="en-US" sz="2100" b="1" dirty="0" smtClean="0">
                <a:latin typeface="Arial" panose="020B0604020202020204" pitchFamily="34" charset="0"/>
                <a:cs typeface="Arial" panose="020B0604020202020204" pitchFamily="34" charset="0"/>
              </a:rPr>
              <a:t>dem</a:t>
            </a:r>
            <a:r>
              <a:rPr lang="en-US" sz="2100" dirty="0" smtClean="0">
                <a:latin typeface="Arial" panose="020B0604020202020204" pitchFamily="34" charset="0"/>
                <a:cs typeface="Arial" panose="020B0604020202020204" pitchFamily="34" charset="0"/>
              </a:rPr>
              <a:t>odulator’ and is a device that converts (i.e. modulates) a computer’s digital signal into an analogue signal for transmission over an existing telephone line. It also does the reverse process, in that it converts analogue signals from a telephone line into digital signals (demodulates), to enable the computer to process the data.</a:t>
            </a: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Modems are essentially used to allow computers to connect to networks (e.g. the internet) over long distances using the </a:t>
            </a:r>
            <a:r>
              <a:rPr lang="en-US" sz="2100" dirty="0">
                <a:latin typeface="Arial" panose="020B0604020202020204" pitchFamily="34" charset="0"/>
                <a:cs typeface="Arial" panose="020B0604020202020204" pitchFamily="34" charset="0"/>
              </a:rPr>
              <a:t>existing telephone </a:t>
            </a:r>
            <a:r>
              <a:rPr lang="en-US" sz="2100" dirty="0" smtClean="0">
                <a:latin typeface="Arial" panose="020B0604020202020204" pitchFamily="34" charset="0"/>
                <a:cs typeface="Arial" panose="020B0604020202020204" pitchFamily="34" charset="0"/>
              </a:rPr>
              <a:t>networks.</a:t>
            </a:r>
          </a:p>
          <a:p>
            <a:pPr marL="342900" indent="-342900">
              <a:buClr>
                <a:srgbClr val="00B050"/>
              </a:buClr>
              <a:buFont typeface="Wingdings 3" panose="05040102010807070707" pitchFamily="18" charset="2"/>
              <a:buChar char=""/>
            </a:pPr>
            <a:r>
              <a:rPr lang="en-US" sz="2100" b="1" dirty="0" smtClean="0">
                <a:solidFill>
                  <a:srgbClr val="FF0000"/>
                </a:solidFill>
                <a:latin typeface="Arial" panose="020B0604020202020204" pitchFamily="34" charset="0"/>
                <a:cs typeface="Arial" panose="020B0604020202020204" pitchFamily="34" charset="0"/>
              </a:rPr>
              <a:t>Dial-up modems</a:t>
            </a:r>
            <a:r>
              <a:rPr lang="en-US" sz="2100" dirty="0" smtClean="0">
                <a:solidFill>
                  <a:srgbClr val="FF0000"/>
                </a:solidFill>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operate at transmission speeds of about 60 kilobits per second, which is extremely slow by today’s standard </a:t>
            </a:r>
            <a:r>
              <a:rPr lang="en-US" sz="2100" i="1" dirty="0" smtClean="0">
                <a:latin typeface="Arial" panose="020B0604020202020204" pitchFamily="34" charset="0"/>
                <a:cs typeface="Arial" panose="020B0604020202020204" pitchFamily="34" charset="0"/>
              </a:rPr>
              <a:t>(60 kilobits = 60,000 bits, 1 bit refers to a </a:t>
            </a:r>
            <a:r>
              <a:rPr lang="en-US" sz="2100" b="1" i="1" dirty="0" smtClean="0">
                <a:latin typeface="Arial" panose="020B0604020202020204" pitchFamily="34" charset="0"/>
                <a:cs typeface="Arial" panose="020B0604020202020204" pitchFamily="34" charset="0"/>
              </a:rPr>
              <a:t>bi</a:t>
            </a:r>
            <a:r>
              <a:rPr lang="en-US" sz="2100" i="1" dirty="0" smtClean="0">
                <a:latin typeface="Arial" panose="020B0604020202020204" pitchFamily="34" charset="0"/>
                <a:cs typeface="Arial" panose="020B0604020202020204" pitchFamily="34" charset="0"/>
              </a:rPr>
              <a:t>nary digi</a:t>
            </a:r>
            <a:r>
              <a:rPr lang="en-US" sz="2100" b="1" i="1" dirty="0" smtClean="0">
                <a:latin typeface="Arial" panose="020B0604020202020204" pitchFamily="34" charset="0"/>
                <a:cs typeface="Arial" panose="020B0604020202020204" pitchFamily="34" charset="0"/>
              </a:rPr>
              <a:t>t</a:t>
            </a:r>
            <a:r>
              <a:rPr lang="en-US" sz="2100" i="1" dirty="0" smtClean="0">
                <a:latin typeface="Arial" panose="020B0604020202020204" pitchFamily="34" charset="0"/>
                <a:cs typeface="Arial" panose="020B0604020202020204" pitchFamily="34" charset="0"/>
              </a:rPr>
              <a:t> and has the value of 1 or 0).</a:t>
            </a:r>
            <a:endParaRPr lang="en-GB" sz="2100" b="1" i="1" dirty="0" smtClean="0">
              <a:latin typeface="Arial" panose="020B0604020202020204" pitchFamily="34" charset="0"/>
              <a:cs typeface="Arial" panose="020B0604020202020204" pitchFamily="34" charset="0"/>
            </a:endParaRPr>
          </a:p>
        </p:txBody>
      </p:sp>
      <p:sp>
        <p:nvSpPr>
          <p:cNvPr id="4" name="Round Same Side Corner Rectangle 3">
            <a:hlinkClick r:id="" action="ppaction://noaction"/>
          </p:cNvPr>
          <p:cNvSpPr/>
          <p:nvPr/>
        </p:nvSpPr>
        <p:spPr>
          <a:xfrm>
            <a:off x="6012160"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58</a:t>
            </a:r>
            <a:endParaRPr lang="en-GB" sz="2400" b="1" dirty="0">
              <a:latin typeface="Arial" panose="020B0604020202020204" pitchFamily="34" charset="0"/>
              <a:cs typeface="Arial" panose="020B0604020202020204" pitchFamily="34" charset="0"/>
            </a:endParaRPr>
          </a:p>
        </p:txBody>
      </p:sp>
      <p:pic>
        <p:nvPicPr>
          <p:cNvPr id="1026" name="Picture 2" descr="Afficher l'image d'origine"/>
          <p:cNvPicPr>
            <a:picLocks noChangeAspect="1" noChangeArrowheads="1"/>
          </p:cNvPicPr>
          <p:nvPr/>
        </p:nvPicPr>
        <p:blipFill rotWithShape="1">
          <a:blip r:embed="rId3">
            <a:extLst>
              <a:ext uri="{28A0092B-C50C-407E-A947-70E740481C1C}">
                <a14:useLocalDpi xmlns:a14="http://schemas.microsoft.com/office/drawing/2010/main" val="0"/>
              </a:ext>
            </a:extLst>
          </a:blip>
          <a:srcRect l="4536" t="10013" r="4745" b="9882"/>
          <a:stretch/>
        </p:blipFill>
        <p:spPr bwMode="auto">
          <a:xfrm>
            <a:off x="6588224" y="1196753"/>
            <a:ext cx="2232248" cy="11905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fficher l'image d'origine"/>
          <p:cNvPicPr>
            <a:picLocks noChangeAspect="1" noChangeArrowheads="1"/>
          </p:cNvPicPr>
          <p:nvPr/>
        </p:nvPicPr>
        <p:blipFill rotWithShape="1">
          <a:blip r:embed="rId4">
            <a:extLst>
              <a:ext uri="{28A0092B-C50C-407E-A947-70E740481C1C}">
                <a14:useLocalDpi xmlns:a14="http://schemas.microsoft.com/office/drawing/2010/main" val="0"/>
              </a:ext>
            </a:extLst>
          </a:blip>
          <a:srcRect l="6688" t="12919" r="1963" b="11482"/>
          <a:stretch/>
        </p:blipFill>
        <p:spPr bwMode="auto">
          <a:xfrm>
            <a:off x="6616227" y="2996952"/>
            <a:ext cx="2204245"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fficher l'image d'origin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4906265"/>
            <a:ext cx="2232248" cy="1187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32689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Enderoth</Template>
  <TotalTime>38939</TotalTime>
  <Words>9325</Words>
  <Application>Microsoft Office PowerPoint</Application>
  <PresentationFormat>On-screen Show (4:3)</PresentationFormat>
  <Paragraphs>817</Paragraphs>
  <Slides>67</Slides>
  <Notes>67</Notes>
  <HiddenSlides>0</HiddenSlides>
  <MMClips>10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67</vt:i4>
      </vt:variant>
    </vt:vector>
  </HeadingPairs>
  <TitlesOfParts>
    <vt:vector size="76"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Assessment At A Glance</vt:lpstr>
      <vt:lpstr>Assessment objectives</vt:lpstr>
      <vt:lpstr>Grade Descriptors – A Grade</vt:lpstr>
      <vt:lpstr>Grade Descriptors – C Grade</vt:lpstr>
      <vt:lpstr>Grade Descriptors – F Grade</vt:lpstr>
      <vt:lpstr>4 – Assessment Objectives</vt:lpstr>
      <vt:lpstr>4.1 - Networks</vt:lpstr>
      <vt:lpstr>4.1.1 – Network Devices - Modem</vt:lpstr>
      <vt:lpstr>4.1.1 – Network Devices - ADSL</vt:lpstr>
      <vt:lpstr>4.1.1 – Network Devices - Hubs</vt:lpstr>
      <vt:lpstr>4.1.1 – Network Devices - Switch</vt:lpstr>
      <vt:lpstr>4.1.1 – Network Devices - Bridge</vt:lpstr>
      <vt:lpstr>4.1.1 – Network Devices - Router</vt:lpstr>
      <vt:lpstr>4.1.1 – Network Devices - Router</vt:lpstr>
      <vt:lpstr>4.1.1 – Network Devices – Data Packets</vt:lpstr>
      <vt:lpstr>4.1.1 – Network Devices – Other Hardware</vt:lpstr>
      <vt:lpstr>4.1.2 – Differences Between IP and MAC Addresses</vt:lpstr>
      <vt:lpstr>4.1.3 – Wi-Fi and Bluetooth</vt:lpstr>
      <vt:lpstr>4.1.3 – Wi-Fi and Bluetooth</vt:lpstr>
      <vt:lpstr>4.1.3 – Wi-Fi and Bluetooth</vt:lpstr>
      <vt:lpstr>4.1.4 – How to set up and configure a small network.</vt:lpstr>
      <vt:lpstr>4.1.4 – How to set up and configure a small network.</vt:lpstr>
      <vt:lpstr>4.1.5 – Internet, Intranet, Extranets, LAN’s and WAN’s</vt:lpstr>
      <vt:lpstr>4.1.6 – Internet, Intranet, Extranets, LAN’s and WAN’s</vt:lpstr>
      <vt:lpstr>4.1.6 – Wide Area Networks</vt:lpstr>
      <vt:lpstr>4.1.6 – Wide Area Networks</vt:lpstr>
      <vt:lpstr>4.1.6 – Wide Area Networks</vt:lpstr>
      <vt:lpstr>4.1.7 – Accessing the Internet</vt:lpstr>
      <vt:lpstr>4.1.7 – Accessing the Internet</vt:lpstr>
      <vt:lpstr>4.1.7 – Accessing the Internet</vt:lpstr>
      <vt:lpstr>4.2 – Network Issues and Communication</vt:lpstr>
      <vt:lpstr>4.2 – Network Issues and Communication</vt:lpstr>
      <vt:lpstr>4.2 – Network Issues and Communication</vt:lpstr>
      <vt:lpstr>4.2 – Network Issues and Communication</vt:lpstr>
      <vt:lpstr>4.2 – Network Issues and Communication</vt:lpstr>
      <vt:lpstr>4.2.2 – Authentication</vt:lpstr>
      <vt:lpstr>4.2.2 – Authentication</vt:lpstr>
      <vt:lpstr>4.2.2 – Authentication</vt:lpstr>
      <vt:lpstr>4.2.3 – Viruses</vt:lpstr>
      <vt:lpstr>4.2.3 – Viruses</vt:lpstr>
      <vt:lpstr>4.2.3 – Viruses</vt:lpstr>
      <vt:lpstr>4.2.3 – Viruses</vt:lpstr>
      <vt:lpstr>4.2.4 – Data Protection Acts</vt:lpstr>
      <vt:lpstr>4.2.4 – Data Protection Acts</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4.2.5 – Network Communication</vt:lpstr>
      <vt:lpstr>Exam Questions: November 2009 </vt:lpstr>
      <vt:lpstr>Exam Questions: November 2009 </vt:lpstr>
      <vt:lpstr>Exam Questions: November 2009 </vt:lpstr>
      <vt:lpstr>Exam Questions: November 2009 </vt:lpstr>
      <vt:lpstr>Exam Questions: November 2009 </vt:lpstr>
      <vt:lpstr>Exam Questions: November 2009 </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1537</cp:revision>
  <cp:lastPrinted>2014-01-22T18:25:48Z</cp:lastPrinted>
  <dcterms:created xsi:type="dcterms:W3CDTF">2008-03-12T11:01:44Z</dcterms:created>
  <dcterms:modified xsi:type="dcterms:W3CDTF">2017-01-21T11:13:51Z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